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8" r:id="rId3"/>
    <p:sldId id="311" r:id="rId4"/>
    <p:sldId id="264" r:id="rId5"/>
    <p:sldId id="308" r:id="rId6"/>
    <p:sldId id="309" r:id="rId7"/>
    <p:sldId id="310" r:id="rId8"/>
    <p:sldId id="270" r:id="rId9"/>
    <p:sldId id="298" r:id="rId10"/>
    <p:sldId id="303" r:id="rId11"/>
    <p:sldId id="304" r:id="rId12"/>
    <p:sldId id="305" r:id="rId13"/>
    <p:sldId id="271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7" r:id="rId24"/>
    <p:sldId id="290" r:id="rId25"/>
    <p:sldId id="294" r:id="rId27"/>
    <p:sldId id="295" r:id="rId28"/>
    <p:sldId id="296" r:id="rId29"/>
    <p:sldId id="272" r:id="rId30"/>
    <p:sldId id="273" r:id="rId31"/>
    <p:sldId id="274" r:id="rId32"/>
    <p:sldId id="275" r:id="rId33"/>
    <p:sldId id="26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DC6C1B-0FED-416E-A6E2-21880548B44C}" type="doc">
      <dgm:prSet qsTypeId="urn:microsoft.com/office/officeart/2005/8/quickstyle/simple5"/>
      <dgm:spPr/>
      <dgm:t>
        <a:bodyPr/>
        <a:p>
          <a:endParaRPr altLang="en-US"/>
        </a:p>
      </dgm:t>
    </dgm:pt>
    <dgm:pt modelId="{14D35F43-DFB2-4064-85CC-7AAE11182C6A}">
      <dgm:prSet/>
      <dgm:spPr/>
      <dgm:t>
        <a:bodyPr/>
        <a:p>
          <a:r>
            <a:rPr lang="zh-CN" b="0" i="0" u="none" baseline="0">
              <a:rtl val="0"/>
            </a:rPr>
            <a:t>一、各类去雾算法简介</a:t>
          </a:r>
          <a:endParaRPr altLang="en-US"/>
        </a:p>
      </dgm:t>
    </dgm:pt>
    <dgm:pt modelId="{F1E45BD9-4A19-4A55-BB1F-EFA9BD95DC1F}" cxnId="{E6D8C179-BD02-4BD6-B324-8B6609EF59AD}" type="parTrans">
      <dgm:prSet/>
      <dgm:spPr/>
    </dgm:pt>
    <dgm:pt modelId="{0826EB03-005C-47F8-ABD2-3B3EBDF4FABF}" cxnId="{E6D8C179-BD02-4BD6-B324-8B6609EF59AD}" type="sibTrans">
      <dgm:prSet/>
      <dgm:spPr/>
    </dgm:pt>
    <dgm:pt modelId="{38F09B14-1B09-44CE-8904-4E7BE27DA4C4}">
      <dgm:prSet/>
      <dgm:spPr/>
      <dgm:t>
        <a:bodyPr/>
        <a:p>
          <a:r>
            <a:rPr lang="zh-CN" b="0" i="0" u="none" baseline="0">
              <a:rtl val="0"/>
            </a:rPr>
            <a:t>二、经典去雾算法实现</a:t>
          </a:r>
          <a:endParaRPr altLang="en-US"/>
        </a:p>
      </dgm:t>
    </dgm:pt>
    <dgm:pt modelId="{E151D0E6-C7ED-48DC-A509-C5FD15CEA7A1}" cxnId="{B5AE4486-2708-4341-8B52-37EAC57339C3}" type="parTrans">
      <dgm:prSet/>
      <dgm:spPr/>
    </dgm:pt>
    <dgm:pt modelId="{9D99E43E-1EED-45B2-901A-14EC68B57A46}" cxnId="{B5AE4486-2708-4341-8B52-37EAC57339C3}" type="sibTrans">
      <dgm:prSet/>
      <dgm:spPr/>
    </dgm:pt>
    <dgm:pt modelId="{C8A2DA7A-C258-4652-AAD8-F05DF954C888}">
      <dgm:prSet/>
      <dgm:spPr/>
      <dgm:t>
        <a:bodyPr/>
        <a:p>
          <a:r>
            <a:rPr lang="zh-CN" b="0" i="0" u="none" baseline="0">
              <a:rtl val="0"/>
            </a:rPr>
            <a:t>三、何凯明算法</a:t>
          </a:r>
          <a:endParaRPr altLang="en-US"/>
        </a:p>
      </dgm:t>
    </dgm:pt>
    <dgm:pt modelId="{211B66F2-A885-47D0-9B34-9015BAC255A3}" cxnId="{11985DE6-5012-401E-931F-2FE23F11E107}" type="parTrans">
      <dgm:prSet/>
      <dgm:spPr/>
    </dgm:pt>
    <dgm:pt modelId="{74871567-A29E-42DC-855D-BCBF8864534D}" cxnId="{11985DE6-5012-401E-931F-2FE23F11E107}" type="sibTrans">
      <dgm:prSet/>
      <dgm:spPr/>
    </dgm:pt>
    <dgm:pt modelId="{CDA5B387-1F6C-4B8A-A180-56D0E18BFDF0}">
      <dgm:prSet/>
      <dgm:spPr/>
      <dgm:t>
        <a:bodyPr/>
        <a:p>
          <a:r>
            <a:rPr lang="zh-CN" b="0" i="0" u="none" baseline="0">
              <a:rtl val="0"/>
            </a:rPr>
            <a:t>四、去雾算法实践对比</a:t>
          </a:r>
          <a:endParaRPr altLang="en-US"/>
        </a:p>
      </dgm:t>
    </dgm:pt>
    <dgm:pt modelId="{929BC6F7-2385-4A62-A342-577CADC9F50D}" cxnId="{EA46CC6E-AE22-4ED6-B81E-BF046E2503E0}" type="parTrans">
      <dgm:prSet/>
      <dgm:spPr/>
    </dgm:pt>
    <dgm:pt modelId="{B0D6E3DA-6F7D-428C-801C-5F12537AC133}" cxnId="{EA46CC6E-AE22-4ED6-B81E-BF046E2503E0}" type="sibTrans">
      <dgm:prSet/>
      <dgm:spPr/>
    </dgm:pt>
    <dgm:pt modelId="{35DADC0A-ACE5-4735-861C-37931E510051}" type="pres">
      <dgm:prSet presAssocID="{46DC6C1B-0FED-416E-A6E2-21880548B44C}" presName="linear" presStyleCnt="0">
        <dgm:presLayoutVars>
          <dgm:dir/>
          <dgm:animLvl val="lvl"/>
          <dgm:resizeHandles val="exact"/>
        </dgm:presLayoutVars>
      </dgm:prSet>
      <dgm:spPr/>
    </dgm:pt>
    <dgm:pt modelId="{DDC26F94-D27C-4A11-96C7-D5E4A75BEC63}" type="pres">
      <dgm:prSet presAssocID="{14D35F43-DFB2-4064-85CC-7AAE11182C6A}" presName="parentLin" presStyleCnt="0"/>
      <dgm:spPr/>
    </dgm:pt>
    <dgm:pt modelId="{77472E30-A16A-415C-92A1-40F9F5774A5B}" type="pres">
      <dgm:prSet presAssocID="{14D35F43-DFB2-4064-85CC-7AAE11182C6A}" presName="parentLeftMargin" presStyleCnt="0"/>
      <dgm:spPr/>
    </dgm:pt>
    <dgm:pt modelId="{A1841233-D1FD-4249-890E-6DD80E457A82}" type="pres">
      <dgm:prSet presAssocID="{14D35F43-DFB2-4064-85CC-7AAE11182C6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B4C94F7-4B76-498B-82A1-A97DF6117F80}" type="pres">
      <dgm:prSet presAssocID="{14D35F43-DFB2-4064-85CC-7AAE11182C6A}" presName="negativeSpace" presStyleCnt="0"/>
      <dgm:spPr/>
    </dgm:pt>
    <dgm:pt modelId="{1C7C1EFE-9733-439D-9534-E7EE8DFF1970}" type="pres">
      <dgm:prSet presAssocID="{14D35F43-DFB2-4064-85CC-7AAE11182C6A}" presName="childText" presStyleLbl="conFgAcc1" presStyleIdx="0" presStyleCnt="4">
        <dgm:presLayoutVars>
          <dgm:bulletEnabled val="1"/>
        </dgm:presLayoutVars>
      </dgm:prSet>
      <dgm:spPr/>
    </dgm:pt>
    <dgm:pt modelId="{B207E794-BCA5-4801-A833-3DF2594F0D6E}" type="pres">
      <dgm:prSet presAssocID="{0826EB03-005C-47F8-ABD2-3B3EBDF4FABF}" presName="spaceBetweenRectangles" presStyleCnt="0"/>
      <dgm:spPr/>
    </dgm:pt>
    <dgm:pt modelId="{4EEABF76-C642-45E7-8D17-EFA0DA29D612}" type="pres">
      <dgm:prSet presAssocID="{38F09B14-1B09-44CE-8904-4E7BE27DA4C4}" presName="parentLin" presStyleCnt="0"/>
      <dgm:spPr/>
    </dgm:pt>
    <dgm:pt modelId="{9D926F6D-0613-4F19-969D-4F370DEB50AB}" type="pres">
      <dgm:prSet presAssocID="{38F09B14-1B09-44CE-8904-4E7BE27DA4C4}" presName="parentLeftMargin" presStyleCnt="0"/>
      <dgm:spPr/>
    </dgm:pt>
    <dgm:pt modelId="{0DCF40B5-A055-4B18-BA0C-3246D237A893}" type="pres">
      <dgm:prSet presAssocID="{38F09B14-1B09-44CE-8904-4E7BE27DA4C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A0C578-4C73-471A-9215-68BFCDC928F4}" type="pres">
      <dgm:prSet presAssocID="{38F09B14-1B09-44CE-8904-4E7BE27DA4C4}" presName="negativeSpace" presStyleCnt="0"/>
      <dgm:spPr/>
    </dgm:pt>
    <dgm:pt modelId="{87130E40-5408-4A32-A80B-4D4A2317E093}" type="pres">
      <dgm:prSet presAssocID="{38F09B14-1B09-44CE-8904-4E7BE27DA4C4}" presName="childText" presStyleLbl="conFgAcc1" presStyleIdx="1" presStyleCnt="4">
        <dgm:presLayoutVars>
          <dgm:bulletEnabled val="1"/>
        </dgm:presLayoutVars>
      </dgm:prSet>
      <dgm:spPr/>
    </dgm:pt>
    <dgm:pt modelId="{87BC5366-D113-482C-8775-62D361D046A4}" type="pres">
      <dgm:prSet presAssocID="{9D99E43E-1EED-45B2-901A-14EC68B57A46}" presName="spaceBetweenRectangles" presStyleCnt="0"/>
      <dgm:spPr/>
    </dgm:pt>
    <dgm:pt modelId="{07E85C9E-C0E5-4519-840E-47959936EC15}" type="pres">
      <dgm:prSet presAssocID="{C8A2DA7A-C258-4652-AAD8-F05DF954C888}" presName="parentLin" presStyleCnt="0"/>
      <dgm:spPr/>
    </dgm:pt>
    <dgm:pt modelId="{A7A37A22-C839-44DF-9E1C-5D759954641C}" type="pres">
      <dgm:prSet presAssocID="{C8A2DA7A-C258-4652-AAD8-F05DF954C888}" presName="parentLeftMargin" presStyleCnt="0"/>
      <dgm:spPr/>
    </dgm:pt>
    <dgm:pt modelId="{49202B10-CE70-49FC-8EBC-BA3321617BD1}" type="pres">
      <dgm:prSet presAssocID="{C8A2DA7A-C258-4652-AAD8-F05DF954C8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0386D8-E64E-47BF-B59A-F847173C7752}" type="pres">
      <dgm:prSet presAssocID="{C8A2DA7A-C258-4652-AAD8-F05DF954C888}" presName="negativeSpace" presStyleCnt="0"/>
      <dgm:spPr/>
    </dgm:pt>
    <dgm:pt modelId="{0602C9E5-63C4-471D-8C98-80164055EDC8}" type="pres">
      <dgm:prSet presAssocID="{C8A2DA7A-C258-4652-AAD8-F05DF954C888}" presName="childText" presStyleLbl="conFgAcc1" presStyleIdx="2" presStyleCnt="4">
        <dgm:presLayoutVars>
          <dgm:bulletEnabled val="1"/>
        </dgm:presLayoutVars>
      </dgm:prSet>
      <dgm:spPr/>
    </dgm:pt>
    <dgm:pt modelId="{AB6F5ECA-903C-4D92-B713-D042FE5239AA}" type="pres">
      <dgm:prSet presAssocID="{74871567-A29E-42DC-855D-BCBF8864534D}" presName="spaceBetweenRectangles" presStyleCnt="0"/>
      <dgm:spPr/>
    </dgm:pt>
    <dgm:pt modelId="{38D7E23D-797F-44BC-BE35-188CED38C057}" type="pres">
      <dgm:prSet presAssocID="{CDA5B387-1F6C-4B8A-A180-56D0E18BFDF0}" presName="parentLin" presStyleCnt="0"/>
      <dgm:spPr/>
    </dgm:pt>
    <dgm:pt modelId="{012F3337-FEEE-46DC-A8BA-4EB18BCA9DFE}" type="pres">
      <dgm:prSet presAssocID="{CDA5B387-1F6C-4B8A-A180-56D0E18BFDF0}" presName="parentLeftMargin" presStyleCnt="0"/>
      <dgm:spPr/>
    </dgm:pt>
    <dgm:pt modelId="{3E9F88AC-FE6E-4BC1-A888-6F603AAE2DF2}" type="pres">
      <dgm:prSet presAssocID="{CDA5B387-1F6C-4B8A-A180-56D0E18BFDF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C01EC5B-02BE-44A2-A834-B3931AE234AF}" type="pres">
      <dgm:prSet presAssocID="{CDA5B387-1F6C-4B8A-A180-56D0E18BFDF0}" presName="negativeSpace" presStyleCnt="0"/>
      <dgm:spPr/>
    </dgm:pt>
    <dgm:pt modelId="{DDEFF4FF-3E35-4E69-8B85-9EC2BA9C1285}" type="pres">
      <dgm:prSet presAssocID="{CDA5B387-1F6C-4B8A-A180-56D0E18BFDF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D8C179-BD02-4BD6-B324-8B6609EF59AD}" srcId="{46DC6C1B-0FED-416E-A6E2-21880548B44C}" destId="{14D35F43-DFB2-4064-85CC-7AAE11182C6A}" srcOrd="0" destOrd="0" parTransId="{F1E45BD9-4A19-4A55-BB1F-EFA9BD95DC1F}" sibTransId="{0826EB03-005C-47F8-ABD2-3B3EBDF4FABF}"/>
    <dgm:cxn modelId="{B5AE4486-2708-4341-8B52-37EAC57339C3}" srcId="{46DC6C1B-0FED-416E-A6E2-21880548B44C}" destId="{38F09B14-1B09-44CE-8904-4E7BE27DA4C4}" srcOrd="1" destOrd="0" parTransId="{E151D0E6-C7ED-48DC-A509-C5FD15CEA7A1}" sibTransId="{9D99E43E-1EED-45B2-901A-14EC68B57A46}"/>
    <dgm:cxn modelId="{11985DE6-5012-401E-931F-2FE23F11E107}" srcId="{46DC6C1B-0FED-416E-A6E2-21880548B44C}" destId="{C8A2DA7A-C258-4652-AAD8-F05DF954C888}" srcOrd="2" destOrd="0" parTransId="{211B66F2-A885-47D0-9B34-9015BAC255A3}" sibTransId="{74871567-A29E-42DC-855D-BCBF8864534D}"/>
    <dgm:cxn modelId="{EA46CC6E-AE22-4ED6-B81E-BF046E2503E0}" srcId="{46DC6C1B-0FED-416E-A6E2-21880548B44C}" destId="{CDA5B387-1F6C-4B8A-A180-56D0E18BFDF0}" srcOrd="3" destOrd="0" parTransId="{929BC6F7-2385-4A62-A342-577CADC9F50D}" sibTransId="{B0D6E3DA-6F7D-428C-801C-5F12537AC133}"/>
    <dgm:cxn modelId="{A908AD2A-0D51-487B-90AC-404BC4FFD806}" type="presOf" srcId="{46DC6C1B-0FED-416E-A6E2-21880548B44C}" destId="{35DADC0A-ACE5-4735-861C-37931E510051}" srcOrd="0" destOrd="0" presId="urn:microsoft.com/office/officeart/2005/8/layout/list1"/>
    <dgm:cxn modelId="{DF25DA71-6F8F-4178-B678-FA2EA5F1CB28}" type="presParOf" srcId="{35DADC0A-ACE5-4735-861C-37931E510051}" destId="{DDC26F94-D27C-4A11-96C7-D5E4A75BEC63}" srcOrd="0" destOrd="0" presId="urn:microsoft.com/office/officeart/2005/8/layout/list1"/>
    <dgm:cxn modelId="{BBD8FA70-C69A-430F-875F-9C75A83EF377}" type="presParOf" srcId="{DDC26F94-D27C-4A11-96C7-D5E4A75BEC63}" destId="{77472E30-A16A-415C-92A1-40F9F5774A5B}" srcOrd="0" destOrd="0" presId="urn:microsoft.com/office/officeart/2005/8/layout/list1"/>
    <dgm:cxn modelId="{D8C8432D-0584-4042-A6CA-5FA44F0FFF6C}" type="presOf" srcId="{14D35F43-DFB2-4064-85CC-7AAE11182C6A}" destId="{77472E30-A16A-415C-92A1-40F9F5774A5B}" srcOrd="0" destOrd="0" presId="urn:microsoft.com/office/officeart/2005/8/layout/list1"/>
    <dgm:cxn modelId="{7F5AC890-0F86-4BB3-9FE7-E71B8D806896}" type="presParOf" srcId="{DDC26F94-D27C-4A11-96C7-D5E4A75BEC63}" destId="{A1841233-D1FD-4249-890E-6DD80E457A82}" srcOrd="1" destOrd="0" presId="urn:microsoft.com/office/officeart/2005/8/layout/list1"/>
    <dgm:cxn modelId="{3ED9F3A4-F96E-435E-9F31-E4FE802BCEB7}" type="presOf" srcId="{14D35F43-DFB2-4064-85CC-7AAE11182C6A}" destId="{A1841233-D1FD-4249-890E-6DD80E457A82}" srcOrd="0" destOrd="0" presId="urn:microsoft.com/office/officeart/2005/8/layout/list1"/>
    <dgm:cxn modelId="{6A28EEFB-D0F3-44FF-9C84-B8853606D961}" type="presParOf" srcId="{35DADC0A-ACE5-4735-861C-37931E510051}" destId="{5B4C94F7-4B76-498B-82A1-A97DF6117F80}" srcOrd="1" destOrd="0" presId="urn:microsoft.com/office/officeart/2005/8/layout/list1"/>
    <dgm:cxn modelId="{60A75D9D-2F52-4A2C-94DE-DBB050E099B4}" type="presParOf" srcId="{35DADC0A-ACE5-4735-861C-37931E510051}" destId="{1C7C1EFE-9733-439D-9534-E7EE8DFF1970}" srcOrd="2" destOrd="0" presId="urn:microsoft.com/office/officeart/2005/8/layout/list1"/>
    <dgm:cxn modelId="{71DF8768-6C9D-4AF7-98E0-F909CDA23AD8}" type="presParOf" srcId="{35DADC0A-ACE5-4735-861C-37931E510051}" destId="{B207E794-BCA5-4801-A833-3DF2594F0D6E}" srcOrd="3" destOrd="0" presId="urn:microsoft.com/office/officeart/2005/8/layout/list1"/>
    <dgm:cxn modelId="{C60AE066-D7FE-47E7-9C07-B85063FF6747}" type="presParOf" srcId="{35DADC0A-ACE5-4735-861C-37931E510051}" destId="{4EEABF76-C642-45E7-8D17-EFA0DA29D612}" srcOrd="4" destOrd="0" presId="urn:microsoft.com/office/officeart/2005/8/layout/list1"/>
    <dgm:cxn modelId="{E614A08F-B9A7-4F18-ACE6-7BC762E333E7}" type="presParOf" srcId="{4EEABF76-C642-45E7-8D17-EFA0DA29D612}" destId="{9D926F6D-0613-4F19-969D-4F370DEB50AB}" srcOrd="0" destOrd="4" presId="urn:microsoft.com/office/officeart/2005/8/layout/list1"/>
    <dgm:cxn modelId="{63A7CA28-150E-4503-BE53-28BD3A972F7D}" type="presOf" srcId="{38F09B14-1B09-44CE-8904-4E7BE27DA4C4}" destId="{9D926F6D-0613-4F19-969D-4F370DEB50AB}" srcOrd="0" destOrd="0" presId="urn:microsoft.com/office/officeart/2005/8/layout/list1"/>
    <dgm:cxn modelId="{8FD392A1-7B91-4299-B690-29A19A0D8A24}" type="presParOf" srcId="{4EEABF76-C642-45E7-8D17-EFA0DA29D612}" destId="{0DCF40B5-A055-4B18-BA0C-3246D237A893}" srcOrd="1" destOrd="4" presId="urn:microsoft.com/office/officeart/2005/8/layout/list1"/>
    <dgm:cxn modelId="{D35E9013-A2D0-4C41-B47F-2E912342B0BB}" type="presOf" srcId="{38F09B14-1B09-44CE-8904-4E7BE27DA4C4}" destId="{0DCF40B5-A055-4B18-BA0C-3246D237A893}" srcOrd="0" destOrd="0" presId="urn:microsoft.com/office/officeart/2005/8/layout/list1"/>
    <dgm:cxn modelId="{006B9E40-F9EF-4A13-8F2E-D53C5F2E0C0E}" type="presParOf" srcId="{35DADC0A-ACE5-4735-861C-37931E510051}" destId="{1AA0C578-4C73-471A-9215-68BFCDC928F4}" srcOrd="5" destOrd="0" presId="urn:microsoft.com/office/officeart/2005/8/layout/list1"/>
    <dgm:cxn modelId="{CF2F74AC-D4EB-4EE5-9BCF-2012C6490EEC}" type="presParOf" srcId="{35DADC0A-ACE5-4735-861C-37931E510051}" destId="{87130E40-5408-4A32-A80B-4D4A2317E093}" srcOrd="6" destOrd="0" presId="urn:microsoft.com/office/officeart/2005/8/layout/list1"/>
    <dgm:cxn modelId="{B1D17E3F-806D-4134-B4A7-34DFA29D07E5}" type="presParOf" srcId="{35DADC0A-ACE5-4735-861C-37931E510051}" destId="{87BC5366-D113-482C-8775-62D361D046A4}" srcOrd="7" destOrd="0" presId="urn:microsoft.com/office/officeart/2005/8/layout/list1"/>
    <dgm:cxn modelId="{E45152C2-D18A-4DA1-82E8-B46B67A35303}" type="presParOf" srcId="{35DADC0A-ACE5-4735-861C-37931E510051}" destId="{07E85C9E-C0E5-4519-840E-47959936EC15}" srcOrd="8" destOrd="0" presId="urn:microsoft.com/office/officeart/2005/8/layout/list1"/>
    <dgm:cxn modelId="{BF743203-4578-4925-97FA-D39A5F78B4CC}" type="presParOf" srcId="{07E85C9E-C0E5-4519-840E-47959936EC15}" destId="{A7A37A22-C839-44DF-9E1C-5D759954641C}" srcOrd="0" destOrd="8" presId="urn:microsoft.com/office/officeart/2005/8/layout/list1"/>
    <dgm:cxn modelId="{B0CB4AAC-DC8A-44CE-A35A-219E2893ADC5}" type="presOf" srcId="{C8A2DA7A-C258-4652-AAD8-F05DF954C888}" destId="{A7A37A22-C839-44DF-9E1C-5D759954641C}" srcOrd="0" destOrd="0" presId="urn:microsoft.com/office/officeart/2005/8/layout/list1"/>
    <dgm:cxn modelId="{D4C418C8-6AEE-40D9-ADC6-81215D74B913}" type="presParOf" srcId="{07E85C9E-C0E5-4519-840E-47959936EC15}" destId="{49202B10-CE70-49FC-8EBC-BA3321617BD1}" srcOrd="1" destOrd="8" presId="urn:microsoft.com/office/officeart/2005/8/layout/list1"/>
    <dgm:cxn modelId="{36225BD4-839B-4A73-BF6E-5FE7C73F4235}" type="presOf" srcId="{C8A2DA7A-C258-4652-AAD8-F05DF954C888}" destId="{49202B10-CE70-49FC-8EBC-BA3321617BD1}" srcOrd="0" destOrd="0" presId="urn:microsoft.com/office/officeart/2005/8/layout/list1"/>
    <dgm:cxn modelId="{7F65B1A1-E779-4D71-A5D7-506CE3775E9C}" type="presParOf" srcId="{35DADC0A-ACE5-4735-861C-37931E510051}" destId="{A60386D8-E64E-47BF-B59A-F847173C7752}" srcOrd="9" destOrd="0" presId="urn:microsoft.com/office/officeart/2005/8/layout/list1"/>
    <dgm:cxn modelId="{F5B80AA5-9283-43B2-AA92-967F5E1D24D7}" type="presParOf" srcId="{35DADC0A-ACE5-4735-861C-37931E510051}" destId="{0602C9E5-63C4-471D-8C98-80164055EDC8}" srcOrd="10" destOrd="0" presId="urn:microsoft.com/office/officeart/2005/8/layout/list1"/>
    <dgm:cxn modelId="{6BBF57FB-C3AD-4A91-B5CB-2D6A791A78EE}" type="presParOf" srcId="{35DADC0A-ACE5-4735-861C-37931E510051}" destId="{AB6F5ECA-903C-4D92-B713-D042FE5239AA}" srcOrd="11" destOrd="0" presId="urn:microsoft.com/office/officeart/2005/8/layout/list1"/>
    <dgm:cxn modelId="{D232E19B-8816-44A5-9AE5-BA3E6A744F26}" type="presParOf" srcId="{35DADC0A-ACE5-4735-861C-37931E510051}" destId="{38D7E23D-797F-44BC-BE35-188CED38C057}" srcOrd="12" destOrd="0" presId="urn:microsoft.com/office/officeart/2005/8/layout/list1"/>
    <dgm:cxn modelId="{5D3F055C-4882-425F-B341-C69D1022385E}" type="presParOf" srcId="{38D7E23D-797F-44BC-BE35-188CED38C057}" destId="{012F3337-FEEE-46DC-A8BA-4EB18BCA9DFE}" srcOrd="0" destOrd="12" presId="urn:microsoft.com/office/officeart/2005/8/layout/list1"/>
    <dgm:cxn modelId="{F427E78A-B131-48DE-9974-8715CAB1BF4C}" type="presOf" srcId="{CDA5B387-1F6C-4B8A-A180-56D0E18BFDF0}" destId="{012F3337-FEEE-46DC-A8BA-4EB18BCA9DFE}" srcOrd="0" destOrd="0" presId="urn:microsoft.com/office/officeart/2005/8/layout/list1"/>
    <dgm:cxn modelId="{5761E415-8C32-4ECB-9996-C13159770892}" type="presParOf" srcId="{38D7E23D-797F-44BC-BE35-188CED38C057}" destId="{3E9F88AC-FE6E-4BC1-A888-6F603AAE2DF2}" srcOrd="1" destOrd="12" presId="urn:microsoft.com/office/officeart/2005/8/layout/list1"/>
    <dgm:cxn modelId="{109FD1F6-A5D3-4F94-81D0-715E505E6315}" type="presOf" srcId="{CDA5B387-1F6C-4B8A-A180-56D0E18BFDF0}" destId="{3E9F88AC-FE6E-4BC1-A888-6F603AAE2DF2}" srcOrd="0" destOrd="0" presId="urn:microsoft.com/office/officeart/2005/8/layout/list1"/>
    <dgm:cxn modelId="{7B84F151-4FAD-443C-BEE9-CE5E0A911F57}" type="presParOf" srcId="{35DADC0A-ACE5-4735-861C-37931E510051}" destId="{9C01EC5B-02BE-44A2-A834-B3931AE234AF}" srcOrd="13" destOrd="0" presId="urn:microsoft.com/office/officeart/2005/8/layout/list1"/>
    <dgm:cxn modelId="{F65849C5-3D22-405F-BB24-62BCAE4B223B}" type="presParOf" srcId="{35DADC0A-ACE5-4735-861C-37931E510051}" destId="{DDEFF4FF-3E35-4E69-8B85-9EC2BA9C1285}" srcOrd="14" destOrd="0" presId="urn:microsoft.com/office/officeart/2005/8/layout/list1"/>
  </dgm:cxnLst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700395" cy="3718560"/>
        <a:chOff x="0" y="0"/>
        <a:chExt cx="5700395" cy="3718560"/>
      </a:xfrm>
    </dsp:grpSpPr>
    <dsp:sp modelId="{1C7C1EFE-9733-439D-9534-E7EE8DFF1970}">
      <dsp:nvSpPr>
        <dsp:cNvPr id="5" name="矩形 4"/>
        <dsp:cNvSpPr/>
      </dsp:nvSpPr>
      <dsp:spPr bwMode="white">
        <a:xfrm>
          <a:off x="0" y="320820"/>
          <a:ext cx="5700395" cy="529200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lIns="442413" tIns="437388" rIns="442413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20820"/>
        <a:ext cx="5700395" cy="529200"/>
      </dsp:txXfrm>
    </dsp:sp>
    <dsp:sp modelId="{A1841233-D1FD-4249-890E-6DD80E457A82}">
      <dsp:nvSpPr>
        <dsp:cNvPr id="4" name="圆角矩形 3"/>
        <dsp:cNvSpPr/>
      </dsp:nvSpPr>
      <dsp:spPr bwMode="white">
        <a:xfrm>
          <a:off x="285020" y="10860"/>
          <a:ext cx="3990277" cy="61992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150822" tIns="0" rIns="150822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一、各类去雾算法简介</a:t>
          </a:r>
          <a:endParaRPr altLang="en-US"/>
        </a:p>
      </dsp:txBody>
      <dsp:txXfrm>
        <a:off x="285020" y="10860"/>
        <a:ext cx="3990277" cy="619920"/>
      </dsp:txXfrm>
    </dsp:sp>
    <dsp:sp modelId="{87130E40-5408-4A32-A80B-4D4A2317E093}">
      <dsp:nvSpPr>
        <dsp:cNvPr id="8" name="矩形 7"/>
        <dsp:cNvSpPr/>
      </dsp:nvSpPr>
      <dsp:spPr bwMode="white">
        <a:xfrm>
          <a:off x="0" y="1273380"/>
          <a:ext cx="5700395" cy="529200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lIns="442413" tIns="437388" rIns="442413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1273380"/>
        <a:ext cx="5700395" cy="529200"/>
      </dsp:txXfrm>
    </dsp:sp>
    <dsp:sp modelId="{0DCF40B5-A055-4B18-BA0C-3246D237A893}">
      <dsp:nvSpPr>
        <dsp:cNvPr id="7" name="圆角矩形 6"/>
        <dsp:cNvSpPr/>
      </dsp:nvSpPr>
      <dsp:spPr bwMode="white">
        <a:xfrm>
          <a:off x="285020" y="963420"/>
          <a:ext cx="3990277" cy="61992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150822" tIns="0" rIns="150822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二、经典去雾算法实现</a:t>
          </a:r>
          <a:endParaRPr altLang="en-US"/>
        </a:p>
      </dsp:txBody>
      <dsp:txXfrm>
        <a:off x="285020" y="963420"/>
        <a:ext cx="3990277" cy="619920"/>
      </dsp:txXfrm>
    </dsp:sp>
    <dsp:sp modelId="{0602C9E5-63C4-471D-8C98-80164055EDC8}">
      <dsp:nvSpPr>
        <dsp:cNvPr id="11" name="矩形 10"/>
        <dsp:cNvSpPr/>
      </dsp:nvSpPr>
      <dsp:spPr bwMode="white">
        <a:xfrm>
          <a:off x="0" y="2225940"/>
          <a:ext cx="5700395" cy="529200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lIns="442413" tIns="437388" rIns="442413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2225940"/>
        <a:ext cx="5700395" cy="529200"/>
      </dsp:txXfrm>
    </dsp:sp>
    <dsp:sp modelId="{49202B10-CE70-49FC-8EBC-BA3321617BD1}">
      <dsp:nvSpPr>
        <dsp:cNvPr id="10" name="圆角矩形 9"/>
        <dsp:cNvSpPr/>
      </dsp:nvSpPr>
      <dsp:spPr bwMode="white">
        <a:xfrm>
          <a:off x="285020" y="1915980"/>
          <a:ext cx="3990277" cy="61992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150822" tIns="0" rIns="150822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三、何凯明算法</a:t>
          </a:r>
          <a:endParaRPr altLang="en-US"/>
        </a:p>
      </dsp:txBody>
      <dsp:txXfrm>
        <a:off x="285020" y="1915980"/>
        <a:ext cx="3990277" cy="619920"/>
      </dsp:txXfrm>
    </dsp:sp>
    <dsp:sp modelId="{DDEFF4FF-3E35-4E69-8B85-9EC2BA9C1285}">
      <dsp:nvSpPr>
        <dsp:cNvPr id="14" name="矩形 13"/>
        <dsp:cNvSpPr/>
      </dsp:nvSpPr>
      <dsp:spPr bwMode="white">
        <a:xfrm>
          <a:off x="0" y="3178500"/>
          <a:ext cx="5700395" cy="529200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lIns="442413" tIns="437388" rIns="442413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178500"/>
        <a:ext cx="5700395" cy="529200"/>
      </dsp:txXfrm>
    </dsp:sp>
    <dsp:sp modelId="{3E9F88AC-FE6E-4BC1-A888-6F603AAE2DF2}">
      <dsp:nvSpPr>
        <dsp:cNvPr id="13" name="圆角矩形 12"/>
        <dsp:cNvSpPr/>
      </dsp:nvSpPr>
      <dsp:spPr bwMode="white">
        <a:xfrm>
          <a:off x="285020" y="2868540"/>
          <a:ext cx="3990277" cy="61992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150822" tIns="0" rIns="150822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四、去雾算法实践对比</a:t>
          </a:r>
          <a:endParaRPr altLang="en-US"/>
        </a:p>
      </dsp:txBody>
      <dsp:txXfrm>
        <a:off x="285020" y="2868540"/>
        <a:ext cx="3990277" cy="619920"/>
      </dsp:txXfrm>
    </dsp:sp>
    <dsp:sp modelId="{77472E30-A16A-415C-92A1-40F9F5774A5B}">
      <dsp:nvSpPr>
        <dsp:cNvPr id="3" name="矩形 2" hidden="1"/>
        <dsp:cNvSpPr/>
      </dsp:nvSpPr>
      <dsp:spPr>
        <a:xfrm>
          <a:off x="0" y="10860"/>
          <a:ext cx="285020" cy="619920"/>
        </a:xfrm>
        <a:prstGeom prst="rect">
          <a:avLst/>
        </a:prstGeom>
      </dsp:spPr>
      <dsp:txXfrm>
        <a:off x="0" y="10860"/>
        <a:ext cx="285020" cy="619920"/>
      </dsp:txXfrm>
    </dsp:sp>
    <dsp:sp modelId="{9D926F6D-0613-4F19-969D-4F370DEB50AB}">
      <dsp:nvSpPr>
        <dsp:cNvPr id="6" name="矩形 5" hidden="1"/>
        <dsp:cNvSpPr/>
      </dsp:nvSpPr>
      <dsp:spPr>
        <a:xfrm>
          <a:off x="0" y="963420"/>
          <a:ext cx="285020" cy="619920"/>
        </a:xfrm>
        <a:prstGeom prst="rect">
          <a:avLst/>
        </a:prstGeom>
      </dsp:spPr>
      <dsp:txXfrm>
        <a:off x="0" y="963420"/>
        <a:ext cx="285020" cy="619920"/>
      </dsp:txXfrm>
    </dsp:sp>
    <dsp:sp modelId="{A7A37A22-C839-44DF-9E1C-5D759954641C}">
      <dsp:nvSpPr>
        <dsp:cNvPr id="9" name="矩形 8" hidden="1"/>
        <dsp:cNvSpPr/>
      </dsp:nvSpPr>
      <dsp:spPr>
        <a:xfrm>
          <a:off x="0" y="1915980"/>
          <a:ext cx="285020" cy="619920"/>
        </a:xfrm>
        <a:prstGeom prst="rect">
          <a:avLst/>
        </a:prstGeom>
      </dsp:spPr>
      <dsp:txXfrm>
        <a:off x="0" y="1915980"/>
        <a:ext cx="285020" cy="619920"/>
      </dsp:txXfrm>
    </dsp:sp>
    <dsp:sp modelId="{012F3337-FEEE-46DC-A8BA-4EB18BCA9DFE}">
      <dsp:nvSpPr>
        <dsp:cNvPr id="12" name="矩形 11" hidden="1"/>
        <dsp:cNvSpPr/>
      </dsp:nvSpPr>
      <dsp:spPr>
        <a:xfrm>
          <a:off x="0" y="2868540"/>
          <a:ext cx="285020" cy="619920"/>
        </a:xfrm>
        <a:prstGeom prst="rect">
          <a:avLst/>
        </a:prstGeom>
      </dsp:spPr>
      <dsp:txXfrm>
        <a:off x="0" y="2868540"/>
        <a:ext cx="285020" cy="61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2FF19-9D0A-674D-9D47-6BFADE4156D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851F-98DE-E84B-B6F1-112EE897FC2E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emf"/><Relationship Id="rId2" Type="http://schemas.openxmlformats.org/officeDocument/2006/relationships/image" Target="../media/image21.png"/><Relationship Id="rId1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2.jpe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8.jpe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9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6331" y="1979720"/>
            <a:ext cx="3319826" cy="2898560"/>
          </a:xfrm>
          <a:prstGeom prst="rect">
            <a:avLst/>
          </a:prstGeom>
          <a:blipFill rotWithShape="1">
            <a:blip r:embed="rId2"/>
            <a:srcRect/>
            <a:stretch>
              <a:fillRect l="-11409" r="-114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27785" y="1967756"/>
            <a:ext cx="4551774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去雾算法</a:t>
            </a:r>
            <a:r>
              <a:rPr kumimoji="0" lang="zh-CN" altLang="en-US" sz="4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实践</a:t>
            </a:r>
            <a:endParaRPr kumimoji="0" lang="zh-CN" altLang="en-US" sz="4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5427785" y="2950790"/>
            <a:ext cx="4992576" cy="24917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第一组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：20193155陈麒如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成员2：20192690郝泽颖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成员3：20192729刘  瑶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成员4：20194241赵嘉阳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日  期：  2021.11.29  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32515" y="497150"/>
            <a:ext cx="627628" cy="5850384"/>
          </a:xfrm>
          <a:prstGeom prst="rect">
            <a:avLst/>
          </a:prstGeom>
          <a:solidFill>
            <a:srgbClr val="49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271895" y="410845"/>
            <a:ext cx="5727700" cy="856138"/>
            <a:chOff x="11195" y="1050"/>
            <a:chExt cx="9020" cy="3360"/>
          </a:xfrm>
        </p:grpSpPr>
        <p:sp>
          <p:nvSpPr>
            <p:cNvPr id="3" name="矩形 2"/>
            <p:cNvSpPr/>
            <p:nvPr/>
          </p:nvSpPr>
          <p:spPr>
            <a:xfrm>
              <a:off x="11195" y="1050"/>
              <a:ext cx="9020" cy="3360"/>
            </a:xfrm>
            <a:prstGeom prst="rect">
              <a:avLst/>
            </a:prstGeom>
            <a:solidFill>
              <a:srgbClr val="49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91" y="2002"/>
              <a:ext cx="5695" cy="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高斯低通滤波去雾法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TextBox 42"/>
          <p:cNvSpPr txBox="1"/>
          <p:nvPr/>
        </p:nvSpPr>
        <p:spPr>
          <a:xfrm>
            <a:off x="447040" y="1541145"/>
            <a:ext cx="5452110" cy="32918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高斯低通滤波器（Gaussian Low Pass Filter）是一类传递函数为高斯函数的线性平滑滤波器。又由于高斯函数是正态分布的密度函数。因此高斯低通滤波器对于去除服从正态分布（Normal distribution）的噪声非常有效。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一维高斯函数和二维高斯函数 (高斯低通滤波器的传递函数) 的表达形式分别如下：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6303645" y="1933575"/>
            <a:ext cx="5664200" cy="36925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图像通常是二维信号，因此图像去噪通常使用二维高斯函数作为传递函数，而高斯函数具有可分离的特性，因此可以先对行进行高斯滤波，再对列进行高斯滤波，这样二维高斯函数就可以降为一维高斯滤波。由于时域滤波的本质就是采用原始图像与滤波核（领域窗口）进行卷积的操作，我们知道卷积的运算速度是比较慢的，由傅里叶变换的性质可知，时域卷积可以转化为频域的乘积。因而频域高斯低通滤波应运而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9545" y="410845"/>
            <a:ext cx="5791200" cy="886460"/>
            <a:chOff x="85" y="3753"/>
            <a:chExt cx="9120" cy="3360"/>
          </a:xfrm>
        </p:grpSpPr>
        <p:sp>
          <p:nvSpPr>
            <p:cNvPr id="10" name="矩形 9"/>
            <p:cNvSpPr/>
            <p:nvPr/>
          </p:nvSpPr>
          <p:spPr>
            <a:xfrm>
              <a:off x="85" y="3753"/>
              <a:ext cx="9120" cy="3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11" name="TextBox 6"/>
            <p:cNvSpPr txBox="1"/>
            <p:nvPr/>
          </p:nvSpPr>
          <p:spPr>
            <a:xfrm>
              <a:off x="689" y="4563"/>
              <a:ext cx="6195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二、经典去雾算法实现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aphicFrame>
        <p:nvGraphicFramePr>
          <p:cNvPr id="-2147482617" name="对象 -2147482618"/>
          <p:cNvGraphicFramePr>
            <a:graphicFrameLocks noChangeAspect="1"/>
          </p:cNvGraphicFramePr>
          <p:nvPr/>
        </p:nvGraphicFramePr>
        <p:xfrm>
          <a:off x="553085" y="4832985"/>
          <a:ext cx="4601845" cy="79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589530" imgH="450850" progId="Equation.AxMath">
                  <p:embed/>
                </p:oleObj>
              </mc:Choice>
              <mc:Fallback>
                <p:oleObj name="" r:id="rId2" imgW="2589530" imgH="450850" progId="Equation.AxMat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3085" y="4832985"/>
                        <a:ext cx="4601845" cy="793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271895" y="410845"/>
            <a:ext cx="5727700" cy="856138"/>
            <a:chOff x="11195" y="1050"/>
            <a:chExt cx="9020" cy="3360"/>
          </a:xfrm>
        </p:grpSpPr>
        <p:sp>
          <p:nvSpPr>
            <p:cNvPr id="3" name="矩形 2"/>
            <p:cNvSpPr/>
            <p:nvPr/>
          </p:nvSpPr>
          <p:spPr>
            <a:xfrm>
              <a:off x="11195" y="1050"/>
              <a:ext cx="9020" cy="3360"/>
            </a:xfrm>
            <a:prstGeom prst="rect">
              <a:avLst/>
            </a:prstGeom>
            <a:solidFill>
              <a:srgbClr val="49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91" y="2002"/>
              <a:ext cx="5409" cy="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直方图均衡化去雾法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TextBox 42"/>
          <p:cNvSpPr txBox="1"/>
          <p:nvPr/>
        </p:nvSpPr>
        <p:spPr>
          <a:xfrm>
            <a:off x="447040" y="1541145"/>
            <a:ext cx="5452110" cy="28917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图像进行非线性拉伸，重新分配图像像素值，使一定灰度范围内的像素数量大致相同。直方图均衡化就是把给定图像的直方图分布改变成“均匀”分布直方图分布。处理后灰度范围变大，对比度变大，清晰度变大，所以能有效增强图像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6303645" y="1697355"/>
            <a:ext cx="5664200" cy="44926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倘若雾霾的分布没有那么平均，而是集中在某一区域，所以比较适合局部直方图均衡化，步骤如下：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1）确定模板大小 n*n；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2）将图像进行扩展，因为对边界处的处理会使得图像无法与模板达到一一对应；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3）从图像的第一个像素开始，与模版点乘，点乘后的局部区域进行直方图均值化，并将局部的中心元素的作为图像的当前值。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9545" y="410845"/>
            <a:ext cx="5791200" cy="886460"/>
            <a:chOff x="85" y="3753"/>
            <a:chExt cx="9120" cy="3360"/>
          </a:xfrm>
        </p:grpSpPr>
        <p:sp>
          <p:nvSpPr>
            <p:cNvPr id="10" name="矩形 9"/>
            <p:cNvSpPr/>
            <p:nvPr/>
          </p:nvSpPr>
          <p:spPr>
            <a:xfrm>
              <a:off x="85" y="3753"/>
              <a:ext cx="9120" cy="3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11" name="TextBox 6"/>
            <p:cNvSpPr txBox="1"/>
            <p:nvPr/>
          </p:nvSpPr>
          <p:spPr>
            <a:xfrm>
              <a:off x="689" y="4563"/>
              <a:ext cx="6195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二、经典去雾算法实现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4" name="TextBox 42"/>
          <p:cNvSpPr txBox="1"/>
          <p:nvPr/>
        </p:nvSpPr>
        <p:spPr>
          <a:xfrm>
            <a:off x="447040" y="4432935"/>
            <a:ext cx="5664200" cy="1691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1）统计直方图每个灰度出现的次数；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2）累积归一化直方图；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3）计算新的像素值。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560" y="1335656"/>
            <a:ext cx="4215202" cy="3891951"/>
          </a:xfrm>
          <a:prstGeom prst="rect">
            <a:avLst/>
          </a:prstGeom>
          <a:blipFill rotWithShape="1">
            <a:blip r:embed="rId2"/>
            <a:srcRect/>
            <a:stretch>
              <a:fillRect t="-3540" b="-35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2594" y="1335656"/>
            <a:ext cx="2357032" cy="1795733"/>
          </a:xfrm>
          <a:prstGeom prst="rect">
            <a:avLst/>
          </a:prstGeom>
          <a:solidFill>
            <a:srgbClr val="49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2810" y="3455035"/>
            <a:ext cx="4102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三、何凯明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96563" y="4502989"/>
            <a:ext cx="495035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7774" y="1565350"/>
            <a:ext cx="9256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4B4B4B"/>
                </a:solidFill>
                <a:latin typeface="Verdana" panose="020B0604030504040204" pitchFamily="34" charset="0"/>
              </a:rPr>
              <a:t>●</a:t>
            </a:r>
            <a:r>
              <a:rPr lang="zh-CN" altLang="en-US" sz="2800" b="1" dirty="0">
                <a:solidFill>
                  <a:srgbClr val="4B4B4B"/>
                </a:solidFill>
                <a:latin typeface="Verdana" panose="020B0604030504040204" pitchFamily="34" charset="0"/>
              </a:rPr>
              <a:t>暗通道</a:t>
            </a:r>
            <a:r>
              <a:rPr lang="zh-CN" altLang="en-US" sz="2800" dirty="0">
                <a:solidFill>
                  <a:srgbClr val="4B4B4B"/>
                </a:solidFill>
                <a:latin typeface="Verdana" panose="020B0604030504040204" pitchFamily="34" charset="0"/>
              </a:rPr>
              <a:t>：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在绝大多数非天空的局部区域里，某一些像素总会有至少一个颜色通道具有很低的值。即该通道的颜色值几乎为</a:t>
            </a:r>
            <a:r>
              <a:rPr lang="en-US" altLang="zh-CN" dirty="0">
                <a:solidFill>
                  <a:srgbClr val="4B4B4B"/>
                </a:solidFill>
                <a:latin typeface="Verdana" panose="020B0604030504040204" pitchFamily="34" charset="0"/>
              </a:rPr>
              <a:t>0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。</a:t>
            </a:r>
            <a:endParaRPr lang="zh-CN" altLang="en-US" dirty="0"/>
          </a:p>
        </p:txBody>
      </p:sp>
      <p:pic>
        <p:nvPicPr>
          <p:cNvPr id="1026" name="Picture 2" descr="https://images0.cnblogs.com/blog/349293/201308/23144113-f62af36e5bfc4c0ca33e35f92096c1eb.x-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236" y="2675446"/>
            <a:ext cx="51625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04" y="3850349"/>
            <a:ext cx="4929008" cy="16118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5" y="3799167"/>
            <a:ext cx="5156136" cy="17142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08915" y="226695"/>
            <a:ext cx="5921375" cy="1093470"/>
            <a:chOff x="329" y="357"/>
            <a:chExt cx="9325" cy="1722"/>
          </a:xfrm>
        </p:grpSpPr>
        <p:sp>
          <p:nvSpPr>
            <p:cNvPr id="5" name="文本框 4"/>
            <p:cNvSpPr txBox="1"/>
            <p:nvPr/>
          </p:nvSpPr>
          <p:spPr>
            <a:xfrm>
              <a:off x="2896" y="819"/>
              <a:ext cx="6759" cy="82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、何凯明算法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9" y="357"/>
              <a:ext cx="2370" cy="1722"/>
              <a:chOff x="4702607" y="3063362"/>
              <a:chExt cx="2789961" cy="1800000"/>
            </a:xfrm>
          </p:grpSpPr>
          <p:grpSp>
            <p:nvGrpSpPr>
              <p:cNvPr id="9" name="组合 8"/>
              <p:cNvGrpSpPr>
                <a:grpSpLocks noChangeAspect="1"/>
              </p:cNvGrpSpPr>
              <p:nvPr/>
            </p:nvGrpSpPr>
            <p:grpSpPr>
              <a:xfrm>
                <a:off x="4702607" y="3063362"/>
                <a:ext cx="2789961" cy="1800000"/>
                <a:chOff x="2078023" y="1773226"/>
                <a:chExt cx="1999686" cy="1290136"/>
              </a:xfrm>
            </p:grpSpPr>
            <p:sp>
              <p:nvSpPr>
                <p:cNvPr id="11" name="4"/>
                <p:cNvSpPr/>
                <p:nvPr/>
              </p:nvSpPr>
              <p:spPr bwMode="auto">
                <a:xfrm>
                  <a:off x="2498900" y="1880109"/>
                  <a:ext cx="1094772" cy="1094772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rgbClr val="4963A8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2" name="3"/>
                <p:cNvSpPr/>
                <p:nvPr/>
              </p:nvSpPr>
              <p:spPr bwMode="auto">
                <a:xfrm>
                  <a:off x="3626639" y="2612292"/>
                  <a:ext cx="451070" cy="451070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3" name="2"/>
                <p:cNvSpPr/>
                <p:nvPr/>
              </p:nvSpPr>
              <p:spPr bwMode="auto">
                <a:xfrm>
                  <a:off x="2078023" y="2135680"/>
                  <a:ext cx="225535" cy="225535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4" name="1"/>
                <p:cNvSpPr/>
                <p:nvPr/>
              </p:nvSpPr>
              <p:spPr bwMode="auto">
                <a:xfrm>
                  <a:off x="3461295" y="1773226"/>
                  <a:ext cx="327720" cy="327720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rgbClr val="4963A8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60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5" name="5"/>
              <p:cNvSpPr/>
              <p:nvPr/>
            </p:nvSpPr>
            <p:spPr bwMode="auto">
              <a:xfrm>
                <a:off x="5823676" y="3746349"/>
                <a:ext cx="459700" cy="459700"/>
              </a:xfrm>
              <a:custGeom>
                <a:avLst/>
                <a:gdLst>
                  <a:gd name="T0" fmla="*/ 119 w 236"/>
                  <a:gd name="T1" fmla="*/ 123 h 236"/>
                  <a:gd name="T2" fmla="*/ 111 w 236"/>
                  <a:gd name="T3" fmla="*/ 131 h 236"/>
                  <a:gd name="T4" fmla="*/ 115 w 236"/>
                  <a:gd name="T5" fmla="*/ 138 h 236"/>
                  <a:gd name="T6" fmla="*/ 115 w 236"/>
                  <a:gd name="T7" fmla="*/ 150 h 236"/>
                  <a:gd name="T8" fmla="*/ 118 w 236"/>
                  <a:gd name="T9" fmla="*/ 154 h 236"/>
                  <a:gd name="T10" fmla="*/ 119 w 236"/>
                  <a:gd name="T11" fmla="*/ 154 h 236"/>
                  <a:gd name="T12" fmla="*/ 122 w 236"/>
                  <a:gd name="T13" fmla="*/ 150 h 236"/>
                  <a:gd name="T14" fmla="*/ 122 w 236"/>
                  <a:gd name="T15" fmla="*/ 138 h 236"/>
                  <a:gd name="T16" fmla="*/ 126 w 236"/>
                  <a:gd name="T17" fmla="*/ 131 h 236"/>
                  <a:gd name="T18" fmla="*/ 119 w 236"/>
                  <a:gd name="T19" fmla="*/ 123 h 236"/>
                  <a:gd name="T20" fmla="*/ 119 w 236"/>
                  <a:gd name="T21" fmla="*/ 66 h 236"/>
                  <a:gd name="T22" fmla="*/ 100 w 236"/>
                  <a:gd name="T23" fmla="*/ 84 h 236"/>
                  <a:gd name="T24" fmla="*/ 100 w 236"/>
                  <a:gd name="T25" fmla="*/ 102 h 236"/>
                  <a:gd name="T26" fmla="*/ 137 w 236"/>
                  <a:gd name="T27" fmla="*/ 102 h 236"/>
                  <a:gd name="T28" fmla="*/ 137 w 236"/>
                  <a:gd name="T29" fmla="*/ 84 h 236"/>
                  <a:gd name="T30" fmla="*/ 119 w 236"/>
                  <a:gd name="T31" fmla="*/ 66 h 236"/>
                  <a:gd name="T32" fmla="*/ 118 w 236"/>
                  <a:gd name="T33" fmla="*/ 0 h 236"/>
                  <a:gd name="T34" fmla="*/ 0 w 236"/>
                  <a:gd name="T35" fmla="*/ 118 h 236"/>
                  <a:gd name="T36" fmla="*/ 118 w 236"/>
                  <a:gd name="T37" fmla="*/ 236 h 236"/>
                  <a:gd name="T38" fmla="*/ 236 w 236"/>
                  <a:gd name="T39" fmla="*/ 118 h 236"/>
                  <a:gd name="T40" fmla="*/ 118 w 236"/>
                  <a:gd name="T41" fmla="*/ 0 h 236"/>
                  <a:gd name="T42" fmla="*/ 164 w 236"/>
                  <a:gd name="T43" fmla="*/ 161 h 236"/>
                  <a:gd name="T44" fmla="*/ 149 w 236"/>
                  <a:gd name="T45" fmla="*/ 176 h 236"/>
                  <a:gd name="T46" fmla="*/ 88 w 236"/>
                  <a:gd name="T47" fmla="*/ 176 h 236"/>
                  <a:gd name="T48" fmla="*/ 73 w 236"/>
                  <a:gd name="T49" fmla="*/ 161 h 236"/>
                  <a:gd name="T50" fmla="*/ 73 w 236"/>
                  <a:gd name="T51" fmla="*/ 105 h 236"/>
                  <a:gd name="T52" fmla="*/ 76 w 236"/>
                  <a:gd name="T53" fmla="*/ 102 h 236"/>
                  <a:gd name="T54" fmla="*/ 86 w 236"/>
                  <a:gd name="T55" fmla="*/ 102 h 236"/>
                  <a:gd name="T56" fmla="*/ 86 w 236"/>
                  <a:gd name="T57" fmla="*/ 84 h 236"/>
                  <a:gd name="T58" fmla="*/ 118 w 236"/>
                  <a:gd name="T59" fmla="*/ 51 h 236"/>
                  <a:gd name="T60" fmla="*/ 119 w 236"/>
                  <a:gd name="T61" fmla="*/ 51 h 236"/>
                  <a:gd name="T62" fmla="*/ 152 w 236"/>
                  <a:gd name="T63" fmla="*/ 84 h 236"/>
                  <a:gd name="T64" fmla="*/ 152 w 236"/>
                  <a:gd name="T65" fmla="*/ 102 h 236"/>
                  <a:gd name="T66" fmla="*/ 161 w 236"/>
                  <a:gd name="T67" fmla="*/ 102 h 236"/>
                  <a:gd name="T68" fmla="*/ 164 w 236"/>
                  <a:gd name="T69" fmla="*/ 105 h 236"/>
                  <a:gd name="T70" fmla="*/ 164 w 236"/>
                  <a:gd name="T71" fmla="*/ 16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6" h="236">
                    <a:moveTo>
                      <a:pt x="119" y="123"/>
                    </a:moveTo>
                    <a:cubicBezTo>
                      <a:pt x="114" y="123"/>
                      <a:pt x="111" y="127"/>
                      <a:pt x="111" y="131"/>
                    </a:cubicBezTo>
                    <a:cubicBezTo>
                      <a:pt x="111" y="134"/>
                      <a:pt x="112" y="136"/>
                      <a:pt x="115" y="138"/>
                    </a:cubicBezTo>
                    <a:cubicBezTo>
                      <a:pt x="115" y="150"/>
                      <a:pt x="115" y="150"/>
                      <a:pt x="115" y="150"/>
                    </a:cubicBezTo>
                    <a:cubicBezTo>
                      <a:pt x="115" y="152"/>
                      <a:pt x="116" y="154"/>
                      <a:pt x="118" y="154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1" y="154"/>
                      <a:pt x="122" y="152"/>
                      <a:pt x="122" y="150"/>
                    </a:cubicBez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25" y="136"/>
                      <a:pt x="126" y="134"/>
                      <a:pt x="126" y="131"/>
                    </a:cubicBezTo>
                    <a:cubicBezTo>
                      <a:pt x="126" y="126"/>
                      <a:pt x="123" y="123"/>
                      <a:pt x="119" y="123"/>
                    </a:cubicBezTo>
                    <a:close/>
                    <a:moveTo>
                      <a:pt x="119" y="66"/>
                    </a:moveTo>
                    <a:cubicBezTo>
                      <a:pt x="108" y="66"/>
                      <a:pt x="100" y="74"/>
                      <a:pt x="100" y="84"/>
                    </a:cubicBezTo>
                    <a:cubicBezTo>
                      <a:pt x="100" y="102"/>
                      <a:pt x="100" y="102"/>
                      <a:pt x="100" y="102"/>
                    </a:cubicBezTo>
                    <a:cubicBezTo>
                      <a:pt x="137" y="102"/>
                      <a:pt x="137" y="102"/>
                      <a:pt x="137" y="102"/>
                    </a:cubicBezTo>
                    <a:cubicBezTo>
                      <a:pt x="137" y="84"/>
                      <a:pt x="137" y="84"/>
                      <a:pt x="137" y="84"/>
                    </a:cubicBezTo>
                    <a:cubicBezTo>
                      <a:pt x="137" y="74"/>
                      <a:pt x="129" y="66"/>
                      <a:pt x="119" y="66"/>
                    </a:cubicBez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64" y="161"/>
                    </a:moveTo>
                    <a:cubicBezTo>
                      <a:pt x="164" y="169"/>
                      <a:pt x="157" y="176"/>
                      <a:pt x="149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0" y="176"/>
                      <a:pt x="73" y="169"/>
                      <a:pt x="73" y="161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3" y="103"/>
                      <a:pt x="74" y="102"/>
                      <a:pt x="76" y="102"/>
                    </a:cubicBezTo>
                    <a:cubicBezTo>
                      <a:pt x="86" y="102"/>
                      <a:pt x="86" y="102"/>
                      <a:pt x="86" y="102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66"/>
                      <a:pt x="100" y="52"/>
                      <a:pt x="118" y="51"/>
                    </a:cubicBezTo>
                    <a:cubicBezTo>
                      <a:pt x="119" y="51"/>
                      <a:pt x="119" y="51"/>
                      <a:pt x="119" y="51"/>
                    </a:cubicBezTo>
                    <a:cubicBezTo>
                      <a:pt x="137" y="52"/>
                      <a:pt x="152" y="66"/>
                      <a:pt x="152" y="84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3" y="102"/>
                      <a:pt x="164" y="103"/>
                      <a:pt x="164" y="105"/>
                    </a:cubicBezTo>
                    <a:lnTo>
                      <a:pt x="164" y="161"/>
                    </a:ln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anchor="ctr"/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8896" y="1565350"/>
            <a:ext cx="9256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4B4B4B"/>
                </a:solidFill>
                <a:latin typeface="Verdana" panose="020B0604030504040204" pitchFamily="34" charset="0"/>
              </a:rPr>
              <a:t>●</a:t>
            </a:r>
            <a:r>
              <a:rPr lang="zh-CN" altLang="en-US" sz="2800" b="1" dirty="0">
                <a:solidFill>
                  <a:srgbClr val="4B4B4B"/>
                </a:solidFill>
                <a:latin typeface="Verdana" panose="020B0604030504040204" pitchFamily="34" charset="0"/>
              </a:rPr>
              <a:t>计算机有雾图像生成</a:t>
            </a:r>
            <a:r>
              <a:rPr lang="zh-CN" altLang="en-US" sz="2800" dirty="0">
                <a:solidFill>
                  <a:srgbClr val="4B4B4B"/>
                </a:solidFill>
                <a:latin typeface="Verdana" panose="020B0604030504040204" pitchFamily="34" charset="0"/>
              </a:rPr>
              <a:t>：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计算机利用大气光照生成有雾图像的原理。</a:t>
            </a:r>
            <a:endParaRPr lang="zh-CN" altLang="en-US" dirty="0"/>
          </a:p>
        </p:txBody>
      </p:sp>
      <p:pic>
        <p:nvPicPr>
          <p:cNvPr id="2050" name="Picture 2" descr="https://images0.cnblogs.com/blog/349293/201308/23145933-5f417cbb0f664f568c0f79978ba8bed4.x-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20" y="2856001"/>
            <a:ext cx="49244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0.cnblogs.com/blog/349293/201308/23151554-45a1716a18f94488933f454d8b22e991.x-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20" y="4510805"/>
            <a:ext cx="4914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箭头连接符 10"/>
          <p:cNvCxnSpPr>
            <a:stCxn id="2050" idx="2"/>
            <a:endCxn id="2052" idx="0"/>
          </p:cNvCxnSpPr>
          <p:nvPr/>
        </p:nvCxnSpPr>
        <p:spPr>
          <a:xfrm flipH="1">
            <a:off x="3469370" y="3217951"/>
            <a:ext cx="4763" cy="129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https://images0.cnblogs.com/blog/349293/201308/23150454-58a97e42e0694ec994647f7cabd033dd.x-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1" y="2863632"/>
            <a:ext cx="4077021" cy="5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30" y="3511620"/>
            <a:ext cx="4345622" cy="7775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130" y="4395984"/>
            <a:ext cx="4491121" cy="4340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475" y="4962974"/>
            <a:ext cx="3871277" cy="546254"/>
          </a:xfrm>
          <a:prstGeom prst="rect">
            <a:avLst/>
          </a:prstGeom>
        </p:spPr>
      </p:pic>
      <p:cxnSp>
        <p:nvCxnSpPr>
          <p:cNvPr id="18" name="连接符: 曲线 17"/>
          <p:cNvCxnSpPr>
            <a:stCxn id="2050" idx="3"/>
            <a:endCxn id="2054" idx="1"/>
          </p:cNvCxnSpPr>
          <p:nvPr/>
        </p:nvCxnSpPr>
        <p:spPr>
          <a:xfrm>
            <a:off x="5936345" y="3036976"/>
            <a:ext cx="1402386" cy="109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/>
          <p:cNvCxnSpPr>
            <a:stCxn id="2054" idx="3"/>
            <a:endCxn id="14" idx="3"/>
          </p:cNvCxnSpPr>
          <p:nvPr/>
        </p:nvCxnSpPr>
        <p:spPr>
          <a:xfrm>
            <a:off x="11415752" y="3146316"/>
            <a:ext cx="12700" cy="75408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连接符: 曲线 21"/>
          <p:cNvCxnSpPr>
            <a:stCxn id="14" idx="3"/>
            <a:endCxn id="15" idx="3"/>
          </p:cNvCxnSpPr>
          <p:nvPr/>
        </p:nvCxnSpPr>
        <p:spPr>
          <a:xfrm>
            <a:off x="11415752" y="3900401"/>
            <a:ext cx="145499" cy="712626"/>
          </a:xfrm>
          <a:prstGeom prst="curvedConnector3">
            <a:avLst>
              <a:gd name="adj1" fmla="val 2571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/>
          <p:cNvCxnSpPr>
            <a:stCxn id="15" idx="3"/>
            <a:endCxn id="16" idx="3"/>
          </p:cNvCxnSpPr>
          <p:nvPr/>
        </p:nvCxnSpPr>
        <p:spPr>
          <a:xfrm flipH="1">
            <a:off x="11415752" y="4613027"/>
            <a:ext cx="145499" cy="623074"/>
          </a:xfrm>
          <a:prstGeom prst="curvedConnector3">
            <a:avLst>
              <a:gd name="adj1" fmla="val -1571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连接符: 曲线 25"/>
          <p:cNvCxnSpPr>
            <a:stCxn id="16" idx="1"/>
            <a:endCxn id="2052" idx="3"/>
          </p:cNvCxnSpPr>
          <p:nvPr/>
        </p:nvCxnSpPr>
        <p:spPr>
          <a:xfrm rot="10800000">
            <a:off x="5926821" y="4858469"/>
            <a:ext cx="1617655" cy="3776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832" y="5679982"/>
            <a:ext cx="4029075" cy="762000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2052" idx="2"/>
            <a:endCxn id="27" idx="0"/>
          </p:cNvCxnSpPr>
          <p:nvPr/>
        </p:nvCxnSpPr>
        <p:spPr>
          <a:xfrm>
            <a:off x="3469370" y="5206130"/>
            <a:ext cx="0" cy="47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8" name="文本框 2047"/>
          <p:cNvSpPr txBox="1"/>
          <p:nvPr/>
        </p:nvSpPr>
        <p:spPr>
          <a:xfrm>
            <a:off x="3469369" y="5236101"/>
            <a:ext cx="142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恢复公式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9" name="文本框 2048"/>
              <p:cNvSpPr txBox="1"/>
              <p:nvPr/>
            </p:nvSpPr>
            <p:spPr>
              <a:xfrm>
                <a:off x="7338731" y="441965"/>
                <a:ext cx="30142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有雾图像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清晰图像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大气光照强度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透射率</a:t>
                </a:r>
                <a:endParaRPr lang="zh-CN" altLang="en-US" dirty="0"/>
              </a:p>
            </p:txBody>
          </p:sp>
        </mc:Choice>
        <mc:Fallback>
          <p:sp>
            <p:nvSpPr>
              <p:cNvPr id="2049" name="文本框 20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731" y="441965"/>
                <a:ext cx="3014284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" r="20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1" name="组合 2050"/>
          <p:cNvGrpSpPr/>
          <p:nvPr/>
        </p:nvGrpSpPr>
        <p:grpSpPr>
          <a:xfrm>
            <a:off x="207384" y="3656055"/>
            <a:ext cx="5232829" cy="380898"/>
            <a:chOff x="207384" y="3656055"/>
            <a:chExt cx="5232829" cy="380898"/>
          </a:xfrm>
        </p:grpSpPr>
        <p:sp>
          <p:nvSpPr>
            <p:cNvPr id="12" name="文本框 11"/>
            <p:cNvSpPr txBox="1"/>
            <p:nvPr/>
          </p:nvSpPr>
          <p:spPr>
            <a:xfrm>
              <a:off x="3469370" y="3667621"/>
              <a:ext cx="1970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数学推导</a:t>
              </a:r>
              <a:endParaRPr lang="zh-CN" altLang="en-US" dirty="0"/>
            </a:p>
          </p:txBody>
        </p:sp>
        <p:pic>
          <p:nvPicPr>
            <p:cNvPr id="38" name="Picture 2" descr="https://images0.cnblogs.com/blog/349293/201308/23144113-f62af36e5bfc4c0ca33e35f92096c1eb.x-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384" y="3656055"/>
              <a:ext cx="3037045" cy="36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208915" y="226695"/>
            <a:ext cx="5921375" cy="1093470"/>
            <a:chOff x="329" y="357"/>
            <a:chExt cx="9325" cy="1722"/>
          </a:xfrm>
        </p:grpSpPr>
        <p:sp>
          <p:nvSpPr>
            <p:cNvPr id="9" name="文本框 8"/>
            <p:cNvSpPr txBox="1"/>
            <p:nvPr/>
          </p:nvSpPr>
          <p:spPr>
            <a:xfrm>
              <a:off x="2896" y="819"/>
              <a:ext cx="6759" cy="82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、何凯明算法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9" y="357"/>
              <a:ext cx="2370" cy="1722"/>
              <a:chOff x="4702607" y="3063362"/>
              <a:chExt cx="2789961" cy="1800000"/>
            </a:xfrm>
          </p:grpSpPr>
          <p:grpSp>
            <p:nvGrpSpPr>
              <p:cNvPr id="13" name="组合 12"/>
              <p:cNvGrpSpPr>
                <a:grpSpLocks noChangeAspect="1"/>
              </p:cNvGrpSpPr>
              <p:nvPr/>
            </p:nvGrpSpPr>
            <p:grpSpPr>
              <a:xfrm>
                <a:off x="4702607" y="3063362"/>
                <a:ext cx="2789961" cy="1800000"/>
                <a:chOff x="2078023" y="1773226"/>
                <a:chExt cx="1999686" cy="1290136"/>
              </a:xfrm>
            </p:grpSpPr>
            <p:sp>
              <p:nvSpPr>
                <p:cNvPr id="17" name="4"/>
                <p:cNvSpPr/>
                <p:nvPr/>
              </p:nvSpPr>
              <p:spPr bwMode="auto">
                <a:xfrm>
                  <a:off x="2498900" y="1880109"/>
                  <a:ext cx="1094772" cy="1094772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rgbClr val="4963A8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9" name="3"/>
                <p:cNvSpPr/>
                <p:nvPr/>
              </p:nvSpPr>
              <p:spPr bwMode="auto">
                <a:xfrm>
                  <a:off x="3626639" y="2612292"/>
                  <a:ext cx="451070" cy="451070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21" name="2"/>
                <p:cNvSpPr/>
                <p:nvPr/>
              </p:nvSpPr>
              <p:spPr bwMode="auto">
                <a:xfrm>
                  <a:off x="2078023" y="2135680"/>
                  <a:ext cx="225535" cy="225535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23" name="1"/>
                <p:cNvSpPr/>
                <p:nvPr/>
              </p:nvSpPr>
              <p:spPr bwMode="auto">
                <a:xfrm>
                  <a:off x="3461295" y="1773226"/>
                  <a:ext cx="327720" cy="327720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rgbClr val="4963A8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60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5" name="5"/>
              <p:cNvSpPr/>
              <p:nvPr/>
            </p:nvSpPr>
            <p:spPr bwMode="auto">
              <a:xfrm>
                <a:off x="5823676" y="3746349"/>
                <a:ext cx="459700" cy="459700"/>
              </a:xfrm>
              <a:custGeom>
                <a:avLst/>
                <a:gdLst>
                  <a:gd name="T0" fmla="*/ 119 w 236"/>
                  <a:gd name="T1" fmla="*/ 123 h 236"/>
                  <a:gd name="T2" fmla="*/ 111 w 236"/>
                  <a:gd name="T3" fmla="*/ 131 h 236"/>
                  <a:gd name="T4" fmla="*/ 115 w 236"/>
                  <a:gd name="T5" fmla="*/ 138 h 236"/>
                  <a:gd name="T6" fmla="*/ 115 w 236"/>
                  <a:gd name="T7" fmla="*/ 150 h 236"/>
                  <a:gd name="T8" fmla="*/ 118 w 236"/>
                  <a:gd name="T9" fmla="*/ 154 h 236"/>
                  <a:gd name="T10" fmla="*/ 119 w 236"/>
                  <a:gd name="T11" fmla="*/ 154 h 236"/>
                  <a:gd name="T12" fmla="*/ 122 w 236"/>
                  <a:gd name="T13" fmla="*/ 150 h 236"/>
                  <a:gd name="T14" fmla="*/ 122 w 236"/>
                  <a:gd name="T15" fmla="*/ 138 h 236"/>
                  <a:gd name="T16" fmla="*/ 126 w 236"/>
                  <a:gd name="T17" fmla="*/ 131 h 236"/>
                  <a:gd name="T18" fmla="*/ 119 w 236"/>
                  <a:gd name="T19" fmla="*/ 123 h 236"/>
                  <a:gd name="T20" fmla="*/ 119 w 236"/>
                  <a:gd name="T21" fmla="*/ 66 h 236"/>
                  <a:gd name="T22" fmla="*/ 100 w 236"/>
                  <a:gd name="T23" fmla="*/ 84 h 236"/>
                  <a:gd name="T24" fmla="*/ 100 w 236"/>
                  <a:gd name="T25" fmla="*/ 102 h 236"/>
                  <a:gd name="T26" fmla="*/ 137 w 236"/>
                  <a:gd name="T27" fmla="*/ 102 h 236"/>
                  <a:gd name="T28" fmla="*/ 137 w 236"/>
                  <a:gd name="T29" fmla="*/ 84 h 236"/>
                  <a:gd name="T30" fmla="*/ 119 w 236"/>
                  <a:gd name="T31" fmla="*/ 66 h 236"/>
                  <a:gd name="T32" fmla="*/ 118 w 236"/>
                  <a:gd name="T33" fmla="*/ 0 h 236"/>
                  <a:gd name="T34" fmla="*/ 0 w 236"/>
                  <a:gd name="T35" fmla="*/ 118 h 236"/>
                  <a:gd name="T36" fmla="*/ 118 w 236"/>
                  <a:gd name="T37" fmla="*/ 236 h 236"/>
                  <a:gd name="T38" fmla="*/ 236 w 236"/>
                  <a:gd name="T39" fmla="*/ 118 h 236"/>
                  <a:gd name="T40" fmla="*/ 118 w 236"/>
                  <a:gd name="T41" fmla="*/ 0 h 236"/>
                  <a:gd name="T42" fmla="*/ 164 w 236"/>
                  <a:gd name="T43" fmla="*/ 161 h 236"/>
                  <a:gd name="T44" fmla="*/ 149 w 236"/>
                  <a:gd name="T45" fmla="*/ 176 h 236"/>
                  <a:gd name="T46" fmla="*/ 88 w 236"/>
                  <a:gd name="T47" fmla="*/ 176 h 236"/>
                  <a:gd name="T48" fmla="*/ 73 w 236"/>
                  <a:gd name="T49" fmla="*/ 161 h 236"/>
                  <a:gd name="T50" fmla="*/ 73 w 236"/>
                  <a:gd name="T51" fmla="*/ 105 h 236"/>
                  <a:gd name="T52" fmla="*/ 76 w 236"/>
                  <a:gd name="T53" fmla="*/ 102 h 236"/>
                  <a:gd name="T54" fmla="*/ 86 w 236"/>
                  <a:gd name="T55" fmla="*/ 102 h 236"/>
                  <a:gd name="T56" fmla="*/ 86 w 236"/>
                  <a:gd name="T57" fmla="*/ 84 h 236"/>
                  <a:gd name="T58" fmla="*/ 118 w 236"/>
                  <a:gd name="T59" fmla="*/ 51 h 236"/>
                  <a:gd name="T60" fmla="*/ 119 w 236"/>
                  <a:gd name="T61" fmla="*/ 51 h 236"/>
                  <a:gd name="T62" fmla="*/ 152 w 236"/>
                  <a:gd name="T63" fmla="*/ 84 h 236"/>
                  <a:gd name="T64" fmla="*/ 152 w 236"/>
                  <a:gd name="T65" fmla="*/ 102 h 236"/>
                  <a:gd name="T66" fmla="*/ 161 w 236"/>
                  <a:gd name="T67" fmla="*/ 102 h 236"/>
                  <a:gd name="T68" fmla="*/ 164 w 236"/>
                  <a:gd name="T69" fmla="*/ 105 h 236"/>
                  <a:gd name="T70" fmla="*/ 164 w 236"/>
                  <a:gd name="T71" fmla="*/ 16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6" h="236">
                    <a:moveTo>
                      <a:pt x="119" y="123"/>
                    </a:moveTo>
                    <a:cubicBezTo>
                      <a:pt x="114" y="123"/>
                      <a:pt x="111" y="127"/>
                      <a:pt x="111" y="131"/>
                    </a:cubicBezTo>
                    <a:cubicBezTo>
                      <a:pt x="111" y="134"/>
                      <a:pt x="112" y="136"/>
                      <a:pt x="115" y="138"/>
                    </a:cubicBezTo>
                    <a:cubicBezTo>
                      <a:pt x="115" y="150"/>
                      <a:pt x="115" y="150"/>
                      <a:pt x="115" y="150"/>
                    </a:cubicBezTo>
                    <a:cubicBezTo>
                      <a:pt x="115" y="152"/>
                      <a:pt x="116" y="154"/>
                      <a:pt x="118" y="154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1" y="154"/>
                      <a:pt x="122" y="152"/>
                      <a:pt x="122" y="150"/>
                    </a:cubicBez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25" y="136"/>
                      <a:pt x="126" y="134"/>
                      <a:pt x="126" y="131"/>
                    </a:cubicBezTo>
                    <a:cubicBezTo>
                      <a:pt x="126" y="126"/>
                      <a:pt x="123" y="123"/>
                      <a:pt x="119" y="123"/>
                    </a:cubicBezTo>
                    <a:close/>
                    <a:moveTo>
                      <a:pt x="119" y="66"/>
                    </a:moveTo>
                    <a:cubicBezTo>
                      <a:pt x="108" y="66"/>
                      <a:pt x="100" y="74"/>
                      <a:pt x="100" y="84"/>
                    </a:cubicBezTo>
                    <a:cubicBezTo>
                      <a:pt x="100" y="102"/>
                      <a:pt x="100" y="102"/>
                      <a:pt x="100" y="102"/>
                    </a:cubicBezTo>
                    <a:cubicBezTo>
                      <a:pt x="137" y="102"/>
                      <a:pt x="137" y="102"/>
                      <a:pt x="137" y="102"/>
                    </a:cubicBezTo>
                    <a:cubicBezTo>
                      <a:pt x="137" y="84"/>
                      <a:pt x="137" y="84"/>
                      <a:pt x="137" y="84"/>
                    </a:cubicBezTo>
                    <a:cubicBezTo>
                      <a:pt x="137" y="74"/>
                      <a:pt x="129" y="66"/>
                      <a:pt x="119" y="66"/>
                    </a:cubicBez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64" y="161"/>
                    </a:moveTo>
                    <a:cubicBezTo>
                      <a:pt x="164" y="169"/>
                      <a:pt x="157" y="176"/>
                      <a:pt x="149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0" y="176"/>
                      <a:pt x="73" y="169"/>
                      <a:pt x="73" y="161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3" y="103"/>
                      <a:pt x="74" y="102"/>
                      <a:pt x="76" y="102"/>
                    </a:cubicBezTo>
                    <a:cubicBezTo>
                      <a:pt x="86" y="102"/>
                      <a:pt x="86" y="102"/>
                      <a:pt x="86" y="102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66"/>
                      <a:pt x="100" y="52"/>
                      <a:pt x="118" y="51"/>
                    </a:cubicBezTo>
                    <a:cubicBezTo>
                      <a:pt x="119" y="51"/>
                      <a:pt x="119" y="51"/>
                      <a:pt x="119" y="51"/>
                    </a:cubicBezTo>
                    <a:cubicBezTo>
                      <a:pt x="137" y="52"/>
                      <a:pt x="152" y="66"/>
                      <a:pt x="152" y="84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3" y="102"/>
                      <a:pt x="164" y="103"/>
                      <a:pt x="164" y="105"/>
                    </a:cubicBezTo>
                    <a:lnTo>
                      <a:pt x="164" y="161"/>
                    </a:ln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anchor="ctr"/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48" grpId="0"/>
      <p:bldP spid="20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8896" y="1565350"/>
            <a:ext cx="9256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4B4B4B"/>
                </a:solidFill>
                <a:latin typeface="Verdana" panose="020B0604030504040204" pitchFamily="34" charset="0"/>
              </a:rPr>
              <a:t>●</a:t>
            </a:r>
            <a:r>
              <a:rPr lang="zh-CN" altLang="en-US" sz="2800" b="1" dirty="0">
                <a:solidFill>
                  <a:srgbClr val="4B4B4B"/>
                </a:solidFill>
                <a:latin typeface="Verdana" panose="020B0604030504040204" pitchFamily="34" charset="0"/>
              </a:rPr>
              <a:t>导向滤波</a:t>
            </a:r>
            <a:r>
              <a:rPr lang="zh-CN" altLang="en-US" sz="2800" dirty="0">
                <a:solidFill>
                  <a:srgbClr val="4B4B4B"/>
                </a:solidFill>
                <a:latin typeface="Verdana" panose="020B0604030504040204" pitchFamily="34" charset="0"/>
              </a:rPr>
              <a:t>：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对图像滤波需要一个导引图像，通过导引图像来确定平滑时的加权系数</a:t>
            </a:r>
            <a:r>
              <a:rPr lang="en-US" altLang="zh-CN" dirty="0" err="1">
                <a:solidFill>
                  <a:srgbClr val="4B4B4B"/>
                </a:solidFill>
                <a:latin typeface="Verdana" panose="020B0604030504040204" pitchFamily="34" charset="0"/>
              </a:rPr>
              <a:t>Wij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；边缘保留，区域平滑；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140" y="2589759"/>
            <a:ext cx="2028825" cy="647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209" y="2150125"/>
            <a:ext cx="3091324" cy="20910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08" y="4344835"/>
            <a:ext cx="3028950" cy="6858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458896" y="3247087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系数问题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19" idx="3"/>
            <a:endCxn id="25" idx="1"/>
          </p:cNvCxnSpPr>
          <p:nvPr/>
        </p:nvCxnSpPr>
        <p:spPr>
          <a:xfrm>
            <a:off x="3487721" y="3431753"/>
            <a:ext cx="759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47533" y="3247087"/>
            <a:ext cx="372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使得</a:t>
            </a:r>
            <a:r>
              <a:rPr lang="en-US" altLang="zh-CN" dirty="0"/>
              <a:t>pi qi</a:t>
            </a:r>
            <a:r>
              <a:rPr lang="zh-CN" altLang="en-US" dirty="0"/>
              <a:t>之间差距最小的优化问题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53" name="文本框 2052"/>
              <p:cNvSpPr txBox="1"/>
              <p:nvPr/>
            </p:nvSpPr>
            <p:spPr>
              <a:xfrm>
                <a:off x="3048608" y="3808520"/>
                <a:ext cx="2989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𝑝𝑖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𝑞𝑖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53" name="文本框 20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608" y="3808520"/>
                <a:ext cx="298926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0" t="-115" r="10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5" name="图片 20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608" y="5116035"/>
            <a:ext cx="4076700" cy="514350"/>
          </a:xfrm>
          <a:prstGeom prst="rect">
            <a:avLst/>
          </a:prstGeom>
        </p:spPr>
      </p:pic>
      <p:pic>
        <p:nvPicPr>
          <p:cNvPr id="2056" name="图片 20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044" y="5226113"/>
            <a:ext cx="2095500" cy="381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57" name="文本框 2056"/>
              <p:cNvSpPr txBox="1"/>
              <p:nvPr/>
            </p:nvSpPr>
            <p:spPr>
              <a:xfrm>
                <a:off x="6249880" y="4500979"/>
                <a:ext cx="1873188" cy="30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1" dirty="0" smtClean="0">
                          <a:latin typeface="Cambria Math" panose="02040503050406030204" pitchFamily="18" charset="0"/>
                        </a:rPr>
                        <m:t>是第</m:t>
                      </m:r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1" dirty="0" smtClean="0">
                          <a:latin typeface="Cambria Math" panose="02040503050406030204" pitchFamily="18" charset="0"/>
                        </a:rPr>
                        <m:t>个窗口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057" name="文本框 20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80" y="4500979"/>
                <a:ext cx="1873188" cy="309187"/>
              </a:xfrm>
              <a:prstGeom prst="rect">
                <a:avLst/>
              </a:prstGeom>
              <a:blipFill rotWithShape="1">
                <a:blip r:embed="rId7"/>
                <a:stretch>
                  <a:fillRect l="-11" t="-32" r="8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8" name="图片 20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0295" y="5759051"/>
            <a:ext cx="4213326" cy="85092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18440" y="217170"/>
            <a:ext cx="5921375" cy="1093470"/>
            <a:chOff x="329" y="357"/>
            <a:chExt cx="9325" cy="1722"/>
          </a:xfrm>
        </p:grpSpPr>
        <p:sp>
          <p:nvSpPr>
            <p:cNvPr id="8" name="文本框 7"/>
            <p:cNvSpPr txBox="1"/>
            <p:nvPr/>
          </p:nvSpPr>
          <p:spPr>
            <a:xfrm>
              <a:off x="2896" y="819"/>
              <a:ext cx="6759" cy="82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、何凯明算法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9" y="357"/>
              <a:ext cx="2370" cy="1722"/>
              <a:chOff x="4702607" y="3063362"/>
              <a:chExt cx="2789961" cy="1800000"/>
            </a:xfrm>
          </p:grpSpPr>
          <p:grpSp>
            <p:nvGrpSpPr>
              <p:cNvPr id="11" name="组合 10"/>
              <p:cNvGrpSpPr>
                <a:grpSpLocks noChangeAspect="1"/>
              </p:cNvGrpSpPr>
              <p:nvPr/>
            </p:nvGrpSpPr>
            <p:grpSpPr>
              <a:xfrm>
                <a:off x="4702607" y="3063362"/>
                <a:ext cx="2789961" cy="1800000"/>
                <a:chOff x="2078023" y="1773226"/>
                <a:chExt cx="1999686" cy="1290136"/>
              </a:xfrm>
            </p:grpSpPr>
            <p:sp>
              <p:nvSpPr>
                <p:cNvPr id="12" name="4"/>
                <p:cNvSpPr/>
                <p:nvPr/>
              </p:nvSpPr>
              <p:spPr bwMode="auto">
                <a:xfrm>
                  <a:off x="2498900" y="1880109"/>
                  <a:ext cx="1094772" cy="1094772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rgbClr val="4963A8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3" name="3"/>
                <p:cNvSpPr/>
                <p:nvPr/>
              </p:nvSpPr>
              <p:spPr bwMode="auto">
                <a:xfrm>
                  <a:off x="3626639" y="2612292"/>
                  <a:ext cx="451070" cy="451070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4" name="2"/>
                <p:cNvSpPr/>
                <p:nvPr/>
              </p:nvSpPr>
              <p:spPr bwMode="auto">
                <a:xfrm>
                  <a:off x="2078023" y="2135680"/>
                  <a:ext cx="225535" cy="225535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5" name="1"/>
                <p:cNvSpPr/>
                <p:nvPr/>
              </p:nvSpPr>
              <p:spPr bwMode="auto">
                <a:xfrm>
                  <a:off x="3461295" y="1773226"/>
                  <a:ext cx="327720" cy="327720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rgbClr val="4963A8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60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" name="5"/>
              <p:cNvSpPr/>
              <p:nvPr/>
            </p:nvSpPr>
            <p:spPr bwMode="auto">
              <a:xfrm>
                <a:off x="5823676" y="3746349"/>
                <a:ext cx="459700" cy="459700"/>
              </a:xfrm>
              <a:custGeom>
                <a:avLst/>
                <a:gdLst>
                  <a:gd name="T0" fmla="*/ 119 w 236"/>
                  <a:gd name="T1" fmla="*/ 123 h 236"/>
                  <a:gd name="T2" fmla="*/ 111 w 236"/>
                  <a:gd name="T3" fmla="*/ 131 h 236"/>
                  <a:gd name="T4" fmla="*/ 115 w 236"/>
                  <a:gd name="T5" fmla="*/ 138 h 236"/>
                  <a:gd name="T6" fmla="*/ 115 w 236"/>
                  <a:gd name="T7" fmla="*/ 150 h 236"/>
                  <a:gd name="T8" fmla="*/ 118 w 236"/>
                  <a:gd name="T9" fmla="*/ 154 h 236"/>
                  <a:gd name="T10" fmla="*/ 119 w 236"/>
                  <a:gd name="T11" fmla="*/ 154 h 236"/>
                  <a:gd name="T12" fmla="*/ 122 w 236"/>
                  <a:gd name="T13" fmla="*/ 150 h 236"/>
                  <a:gd name="T14" fmla="*/ 122 w 236"/>
                  <a:gd name="T15" fmla="*/ 138 h 236"/>
                  <a:gd name="T16" fmla="*/ 126 w 236"/>
                  <a:gd name="T17" fmla="*/ 131 h 236"/>
                  <a:gd name="T18" fmla="*/ 119 w 236"/>
                  <a:gd name="T19" fmla="*/ 123 h 236"/>
                  <a:gd name="T20" fmla="*/ 119 w 236"/>
                  <a:gd name="T21" fmla="*/ 66 h 236"/>
                  <a:gd name="T22" fmla="*/ 100 w 236"/>
                  <a:gd name="T23" fmla="*/ 84 h 236"/>
                  <a:gd name="T24" fmla="*/ 100 w 236"/>
                  <a:gd name="T25" fmla="*/ 102 h 236"/>
                  <a:gd name="T26" fmla="*/ 137 w 236"/>
                  <a:gd name="T27" fmla="*/ 102 h 236"/>
                  <a:gd name="T28" fmla="*/ 137 w 236"/>
                  <a:gd name="T29" fmla="*/ 84 h 236"/>
                  <a:gd name="T30" fmla="*/ 119 w 236"/>
                  <a:gd name="T31" fmla="*/ 66 h 236"/>
                  <a:gd name="T32" fmla="*/ 118 w 236"/>
                  <a:gd name="T33" fmla="*/ 0 h 236"/>
                  <a:gd name="T34" fmla="*/ 0 w 236"/>
                  <a:gd name="T35" fmla="*/ 118 h 236"/>
                  <a:gd name="T36" fmla="*/ 118 w 236"/>
                  <a:gd name="T37" fmla="*/ 236 h 236"/>
                  <a:gd name="T38" fmla="*/ 236 w 236"/>
                  <a:gd name="T39" fmla="*/ 118 h 236"/>
                  <a:gd name="T40" fmla="*/ 118 w 236"/>
                  <a:gd name="T41" fmla="*/ 0 h 236"/>
                  <a:gd name="T42" fmla="*/ 164 w 236"/>
                  <a:gd name="T43" fmla="*/ 161 h 236"/>
                  <a:gd name="T44" fmla="*/ 149 w 236"/>
                  <a:gd name="T45" fmla="*/ 176 h 236"/>
                  <a:gd name="T46" fmla="*/ 88 w 236"/>
                  <a:gd name="T47" fmla="*/ 176 h 236"/>
                  <a:gd name="T48" fmla="*/ 73 w 236"/>
                  <a:gd name="T49" fmla="*/ 161 h 236"/>
                  <a:gd name="T50" fmla="*/ 73 w 236"/>
                  <a:gd name="T51" fmla="*/ 105 h 236"/>
                  <a:gd name="T52" fmla="*/ 76 w 236"/>
                  <a:gd name="T53" fmla="*/ 102 h 236"/>
                  <a:gd name="T54" fmla="*/ 86 w 236"/>
                  <a:gd name="T55" fmla="*/ 102 h 236"/>
                  <a:gd name="T56" fmla="*/ 86 w 236"/>
                  <a:gd name="T57" fmla="*/ 84 h 236"/>
                  <a:gd name="T58" fmla="*/ 118 w 236"/>
                  <a:gd name="T59" fmla="*/ 51 h 236"/>
                  <a:gd name="T60" fmla="*/ 119 w 236"/>
                  <a:gd name="T61" fmla="*/ 51 h 236"/>
                  <a:gd name="T62" fmla="*/ 152 w 236"/>
                  <a:gd name="T63" fmla="*/ 84 h 236"/>
                  <a:gd name="T64" fmla="*/ 152 w 236"/>
                  <a:gd name="T65" fmla="*/ 102 h 236"/>
                  <a:gd name="T66" fmla="*/ 161 w 236"/>
                  <a:gd name="T67" fmla="*/ 102 h 236"/>
                  <a:gd name="T68" fmla="*/ 164 w 236"/>
                  <a:gd name="T69" fmla="*/ 105 h 236"/>
                  <a:gd name="T70" fmla="*/ 164 w 236"/>
                  <a:gd name="T71" fmla="*/ 16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6" h="236">
                    <a:moveTo>
                      <a:pt x="119" y="123"/>
                    </a:moveTo>
                    <a:cubicBezTo>
                      <a:pt x="114" y="123"/>
                      <a:pt x="111" y="127"/>
                      <a:pt x="111" y="131"/>
                    </a:cubicBezTo>
                    <a:cubicBezTo>
                      <a:pt x="111" y="134"/>
                      <a:pt x="112" y="136"/>
                      <a:pt x="115" y="138"/>
                    </a:cubicBezTo>
                    <a:cubicBezTo>
                      <a:pt x="115" y="150"/>
                      <a:pt x="115" y="150"/>
                      <a:pt x="115" y="150"/>
                    </a:cubicBezTo>
                    <a:cubicBezTo>
                      <a:pt x="115" y="152"/>
                      <a:pt x="116" y="154"/>
                      <a:pt x="118" y="154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1" y="154"/>
                      <a:pt x="122" y="152"/>
                      <a:pt x="122" y="150"/>
                    </a:cubicBez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25" y="136"/>
                      <a:pt x="126" y="134"/>
                      <a:pt x="126" y="131"/>
                    </a:cubicBezTo>
                    <a:cubicBezTo>
                      <a:pt x="126" y="126"/>
                      <a:pt x="123" y="123"/>
                      <a:pt x="119" y="123"/>
                    </a:cubicBezTo>
                    <a:close/>
                    <a:moveTo>
                      <a:pt x="119" y="66"/>
                    </a:moveTo>
                    <a:cubicBezTo>
                      <a:pt x="108" y="66"/>
                      <a:pt x="100" y="74"/>
                      <a:pt x="100" y="84"/>
                    </a:cubicBezTo>
                    <a:cubicBezTo>
                      <a:pt x="100" y="102"/>
                      <a:pt x="100" y="102"/>
                      <a:pt x="100" y="102"/>
                    </a:cubicBezTo>
                    <a:cubicBezTo>
                      <a:pt x="137" y="102"/>
                      <a:pt x="137" y="102"/>
                      <a:pt x="137" y="102"/>
                    </a:cubicBezTo>
                    <a:cubicBezTo>
                      <a:pt x="137" y="84"/>
                      <a:pt x="137" y="84"/>
                      <a:pt x="137" y="84"/>
                    </a:cubicBezTo>
                    <a:cubicBezTo>
                      <a:pt x="137" y="74"/>
                      <a:pt x="129" y="66"/>
                      <a:pt x="119" y="66"/>
                    </a:cubicBez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64" y="161"/>
                    </a:moveTo>
                    <a:cubicBezTo>
                      <a:pt x="164" y="169"/>
                      <a:pt x="157" y="176"/>
                      <a:pt x="149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0" y="176"/>
                      <a:pt x="73" y="169"/>
                      <a:pt x="73" y="161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3" y="103"/>
                      <a:pt x="74" y="102"/>
                      <a:pt x="76" y="102"/>
                    </a:cubicBezTo>
                    <a:cubicBezTo>
                      <a:pt x="86" y="102"/>
                      <a:pt x="86" y="102"/>
                      <a:pt x="86" y="102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66"/>
                      <a:pt x="100" y="52"/>
                      <a:pt x="118" y="51"/>
                    </a:cubicBezTo>
                    <a:cubicBezTo>
                      <a:pt x="119" y="51"/>
                      <a:pt x="119" y="51"/>
                      <a:pt x="119" y="51"/>
                    </a:cubicBezTo>
                    <a:cubicBezTo>
                      <a:pt x="137" y="52"/>
                      <a:pt x="152" y="66"/>
                      <a:pt x="152" y="84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3" y="102"/>
                      <a:pt x="164" y="103"/>
                      <a:pt x="164" y="105"/>
                    </a:cubicBezTo>
                    <a:lnTo>
                      <a:pt x="164" y="161"/>
                    </a:ln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anchor="ctr"/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5" grpId="0"/>
      <p:bldP spid="2053" grpId="0"/>
      <p:bldP spid="20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1751" y="1970843"/>
            <a:ext cx="5442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●</a:t>
            </a:r>
            <a:r>
              <a:rPr lang="zh-CN" altLang="en-US" sz="2400" b="1" dirty="0"/>
              <a:t>图像特征：</a:t>
            </a:r>
            <a:endParaRPr lang="en-US" altLang="zh-CN" sz="2400" b="1" dirty="0"/>
          </a:p>
          <a:p>
            <a:r>
              <a:rPr lang="zh-CN" altLang="en-US" dirty="0"/>
              <a:t>无大气部分，即所有部分都是地面实物，包括背景</a:t>
            </a:r>
            <a:endParaRPr lang="en-US" altLang="zh-CN" dirty="0"/>
          </a:p>
          <a:p>
            <a:r>
              <a:rPr lang="zh-CN" altLang="en-US" dirty="0"/>
              <a:t>有浓度不均匀的雾分布在整个图像</a:t>
            </a:r>
            <a:endParaRPr lang="en-US" altLang="zh-CN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08915" y="226695"/>
            <a:ext cx="5210810" cy="1093470"/>
            <a:chOff x="329" y="357"/>
            <a:chExt cx="8206" cy="1722"/>
          </a:xfrm>
        </p:grpSpPr>
        <p:sp>
          <p:nvSpPr>
            <p:cNvPr id="7" name="文本框 6"/>
            <p:cNvSpPr txBox="1"/>
            <p:nvPr/>
          </p:nvSpPr>
          <p:spPr>
            <a:xfrm>
              <a:off x="2896" y="819"/>
              <a:ext cx="5639" cy="82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、何凯明算法的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步骤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29" y="357"/>
              <a:ext cx="2370" cy="1722"/>
              <a:chOff x="4702607" y="3063362"/>
              <a:chExt cx="2789961" cy="1800000"/>
            </a:xfrm>
          </p:grpSpPr>
          <p:grpSp>
            <p:nvGrpSpPr>
              <p:cNvPr id="9" name="组合 8"/>
              <p:cNvGrpSpPr>
                <a:grpSpLocks noChangeAspect="1"/>
              </p:cNvGrpSpPr>
              <p:nvPr/>
            </p:nvGrpSpPr>
            <p:grpSpPr>
              <a:xfrm>
                <a:off x="4702607" y="3063362"/>
                <a:ext cx="2789961" cy="1800000"/>
                <a:chOff x="2078023" y="1773226"/>
                <a:chExt cx="1999686" cy="1290136"/>
              </a:xfrm>
            </p:grpSpPr>
            <p:sp>
              <p:nvSpPr>
                <p:cNvPr id="11" name="4"/>
                <p:cNvSpPr/>
                <p:nvPr/>
              </p:nvSpPr>
              <p:spPr bwMode="auto">
                <a:xfrm>
                  <a:off x="2498900" y="1880109"/>
                  <a:ext cx="1094772" cy="1094772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rgbClr val="4963A8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2" name="3"/>
                <p:cNvSpPr/>
                <p:nvPr/>
              </p:nvSpPr>
              <p:spPr bwMode="auto">
                <a:xfrm>
                  <a:off x="3626639" y="2612292"/>
                  <a:ext cx="451070" cy="451070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3" name="2"/>
                <p:cNvSpPr/>
                <p:nvPr/>
              </p:nvSpPr>
              <p:spPr bwMode="auto">
                <a:xfrm>
                  <a:off x="2078023" y="2135680"/>
                  <a:ext cx="225535" cy="225535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  <p:sp>
              <p:nvSpPr>
                <p:cNvPr id="14" name="1"/>
                <p:cNvSpPr/>
                <p:nvPr/>
              </p:nvSpPr>
              <p:spPr bwMode="auto">
                <a:xfrm>
                  <a:off x="3461295" y="1773226"/>
                  <a:ext cx="327720" cy="327720"/>
                </a:xfrm>
                <a:custGeom>
                  <a:avLst/>
                  <a:gdLst>
                    <a:gd name="T0" fmla="*/ 894 w 971"/>
                    <a:gd name="T1" fmla="*/ 509 h 971"/>
                    <a:gd name="T2" fmla="*/ 969 w 971"/>
                    <a:gd name="T3" fmla="*/ 442 h 971"/>
                    <a:gd name="T4" fmla="*/ 883 w 971"/>
                    <a:gd name="T5" fmla="*/ 390 h 971"/>
                    <a:gd name="T6" fmla="*/ 938 w 971"/>
                    <a:gd name="T7" fmla="*/ 309 h 971"/>
                    <a:gd name="T8" fmla="*/ 838 w 971"/>
                    <a:gd name="T9" fmla="*/ 279 h 971"/>
                    <a:gd name="T10" fmla="*/ 802 w 971"/>
                    <a:gd name="T11" fmla="*/ 227 h 971"/>
                    <a:gd name="T12" fmla="*/ 813 w 971"/>
                    <a:gd name="T13" fmla="*/ 127 h 971"/>
                    <a:gd name="T14" fmla="*/ 714 w 971"/>
                    <a:gd name="T15" fmla="*/ 146 h 971"/>
                    <a:gd name="T16" fmla="*/ 700 w 971"/>
                    <a:gd name="T17" fmla="*/ 50 h 971"/>
                    <a:gd name="T18" fmla="*/ 606 w 971"/>
                    <a:gd name="T19" fmla="*/ 95 h 971"/>
                    <a:gd name="T20" fmla="*/ 545 w 971"/>
                    <a:gd name="T21" fmla="*/ 81 h 971"/>
                    <a:gd name="T22" fmla="*/ 485 w 971"/>
                    <a:gd name="T23" fmla="*/ 0 h 971"/>
                    <a:gd name="T24" fmla="*/ 425 w 971"/>
                    <a:gd name="T25" fmla="*/ 80 h 971"/>
                    <a:gd name="T26" fmla="*/ 350 w 971"/>
                    <a:gd name="T27" fmla="*/ 19 h 971"/>
                    <a:gd name="T28" fmla="*/ 311 w 971"/>
                    <a:gd name="T29" fmla="*/ 115 h 971"/>
                    <a:gd name="T30" fmla="*/ 256 w 971"/>
                    <a:gd name="T31" fmla="*/ 146 h 971"/>
                    <a:gd name="T32" fmla="*/ 157 w 971"/>
                    <a:gd name="T33" fmla="*/ 126 h 971"/>
                    <a:gd name="T34" fmla="*/ 167 w 971"/>
                    <a:gd name="T35" fmla="*/ 226 h 971"/>
                    <a:gd name="T36" fmla="*/ 70 w 971"/>
                    <a:gd name="T37" fmla="*/ 232 h 971"/>
                    <a:gd name="T38" fmla="*/ 106 w 971"/>
                    <a:gd name="T39" fmla="*/ 329 h 971"/>
                    <a:gd name="T40" fmla="*/ 86 w 971"/>
                    <a:gd name="T41" fmla="*/ 389 h 971"/>
                    <a:gd name="T42" fmla="*/ 0 w 971"/>
                    <a:gd name="T43" fmla="*/ 441 h 971"/>
                    <a:gd name="T44" fmla="*/ 75 w 971"/>
                    <a:gd name="T45" fmla="*/ 508 h 971"/>
                    <a:gd name="T46" fmla="*/ 6 w 971"/>
                    <a:gd name="T47" fmla="*/ 577 h 971"/>
                    <a:gd name="T48" fmla="*/ 98 w 971"/>
                    <a:gd name="T49" fmla="*/ 625 h 971"/>
                    <a:gd name="T50" fmla="*/ 124 w 971"/>
                    <a:gd name="T51" fmla="*/ 683 h 971"/>
                    <a:gd name="T52" fmla="*/ 96 w 971"/>
                    <a:gd name="T53" fmla="*/ 779 h 971"/>
                    <a:gd name="T54" fmla="*/ 196 w 971"/>
                    <a:gd name="T55" fmla="*/ 778 h 971"/>
                    <a:gd name="T56" fmla="*/ 192 w 971"/>
                    <a:gd name="T57" fmla="*/ 876 h 971"/>
                    <a:gd name="T58" fmla="*/ 293 w 971"/>
                    <a:gd name="T59" fmla="*/ 849 h 971"/>
                    <a:gd name="T60" fmla="*/ 351 w 971"/>
                    <a:gd name="T61" fmla="*/ 874 h 971"/>
                    <a:gd name="T62" fmla="*/ 394 w 971"/>
                    <a:gd name="T63" fmla="*/ 965 h 971"/>
                    <a:gd name="T64" fmla="*/ 468 w 971"/>
                    <a:gd name="T65" fmla="*/ 896 h 971"/>
                    <a:gd name="T66" fmla="*/ 531 w 971"/>
                    <a:gd name="T67" fmla="*/ 971 h 971"/>
                    <a:gd name="T68" fmla="*/ 587 w 971"/>
                    <a:gd name="T69" fmla="*/ 884 h 971"/>
                    <a:gd name="T70" fmla="*/ 647 w 971"/>
                    <a:gd name="T71" fmla="*/ 863 h 971"/>
                    <a:gd name="T72" fmla="*/ 740 w 971"/>
                    <a:gd name="T73" fmla="*/ 900 h 971"/>
                    <a:gd name="T74" fmla="*/ 748 w 971"/>
                    <a:gd name="T75" fmla="*/ 800 h 971"/>
                    <a:gd name="T76" fmla="*/ 845 w 971"/>
                    <a:gd name="T77" fmla="*/ 813 h 971"/>
                    <a:gd name="T78" fmla="*/ 828 w 971"/>
                    <a:gd name="T79" fmla="*/ 711 h 971"/>
                    <a:gd name="T80" fmla="*/ 858 w 971"/>
                    <a:gd name="T81" fmla="*/ 655 h 971"/>
                    <a:gd name="T82" fmla="*/ 952 w 971"/>
                    <a:gd name="T83" fmla="*/ 620 h 971"/>
                    <a:gd name="T84" fmla="*/ 891 w 971"/>
                    <a:gd name="T85" fmla="*/ 541 h 971"/>
                    <a:gd name="T86" fmla="*/ 766 w 971"/>
                    <a:gd name="T87" fmla="*/ 641 h 971"/>
                    <a:gd name="T88" fmla="*/ 588 w 971"/>
                    <a:gd name="T89" fmla="*/ 790 h 971"/>
                    <a:gd name="T90" fmla="*/ 357 w 971"/>
                    <a:gd name="T91" fmla="*/ 781 h 971"/>
                    <a:gd name="T92" fmla="*/ 191 w 971"/>
                    <a:gd name="T93" fmla="*/ 618 h 971"/>
                    <a:gd name="T94" fmla="*/ 179 w 971"/>
                    <a:gd name="T95" fmla="*/ 386 h 971"/>
                    <a:gd name="T96" fmla="*/ 326 w 971"/>
                    <a:gd name="T97" fmla="*/ 207 h 971"/>
                    <a:gd name="T98" fmla="*/ 556 w 971"/>
                    <a:gd name="T99" fmla="*/ 173 h 971"/>
                    <a:gd name="T100" fmla="*/ 748 w 971"/>
                    <a:gd name="T101" fmla="*/ 303 h 971"/>
                    <a:gd name="T102" fmla="*/ 803 w 971"/>
                    <a:gd name="T103" fmla="*/ 52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71" h="971">
                      <a:moveTo>
                        <a:pt x="891" y="541"/>
                      </a:moveTo>
                      <a:cubicBezTo>
                        <a:pt x="893" y="530"/>
                        <a:pt x="893" y="520"/>
                        <a:pt x="894" y="509"/>
                      </a:cubicBezTo>
                      <a:cubicBezTo>
                        <a:pt x="920" y="502"/>
                        <a:pt x="946" y="494"/>
                        <a:pt x="971" y="485"/>
                      </a:cubicBezTo>
                      <a:cubicBezTo>
                        <a:pt x="971" y="470"/>
                        <a:pt x="970" y="456"/>
                        <a:pt x="969" y="442"/>
                      </a:cubicBezTo>
                      <a:cubicBezTo>
                        <a:pt x="942" y="433"/>
                        <a:pt x="916" y="426"/>
                        <a:pt x="889" y="421"/>
                      </a:cubicBezTo>
                      <a:cubicBezTo>
                        <a:pt x="888" y="411"/>
                        <a:pt x="885" y="400"/>
                        <a:pt x="883" y="390"/>
                      </a:cubicBezTo>
                      <a:cubicBezTo>
                        <a:pt x="880" y="380"/>
                        <a:pt x="878" y="370"/>
                        <a:pt x="874" y="360"/>
                      </a:cubicBezTo>
                      <a:cubicBezTo>
                        <a:pt x="896" y="344"/>
                        <a:pt x="917" y="327"/>
                        <a:pt x="938" y="309"/>
                      </a:cubicBezTo>
                      <a:cubicBezTo>
                        <a:pt x="932" y="296"/>
                        <a:pt x="927" y="283"/>
                        <a:pt x="920" y="270"/>
                      </a:cubicBezTo>
                      <a:cubicBezTo>
                        <a:pt x="893" y="271"/>
                        <a:pt x="865" y="274"/>
                        <a:pt x="838" y="279"/>
                      </a:cubicBezTo>
                      <a:cubicBezTo>
                        <a:pt x="833" y="270"/>
                        <a:pt x="828" y="261"/>
                        <a:pt x="821" y="252"/>
                      </a:cubicBezTo>
                      <a:cubicBezTo>
                        <a:pt x="816" y="244"/>
                        <a:pt x="809" y="235"/>
                        <a:pt x="802" y="227"/>
                      </a:cubicBezTo>
                      <a:cubicBezTo>
                        <a:pt x="817" y="205"/>
                        <a:pt x="831" y="181"/>
                        <a:pt x="843" y="157"/>
                      </a:cubicBezTo>
                      <a:cubicBezTo>
                        <a:pt x="833" y="147"/>
                        <a:pt x="823" y="137"/>
                        <a:pt x="813" y="127"/>
                      </a:cubicBezTo>
                      <a:cubicBezTo>
                        <a:pt x="787" y="139"/>
                        <a:pt x="763" y="151"/>
                        <a:pt x="740" y="165"/>
                      </a:cubicBezTo>
                      <a:cubicBezTo>
                        <a:pt x="731" y="159"/>
                        <a:pt x="723" y="153"/>
                        <a:pt x="714" y="146"/>
                      </a:cubicBezTo>
                      <a:cubicBezTo>
                        <a:pt x="705" y="141"/>
                        <a:pt x="696" y="135"/>
                        <a:pt x="687" y="130"/>
                      </a:cubicBezTo>
                      <a:cubicBezTo>
                        <a:pt x="693" y="104"/>
                        <a:pt x="697" y="77"/>
                        <a:pt x="700" y="50"/>
                      </a:cubicBezTo>
                      <a:cubicBezTo>
                        <a:pt x="687" y="44"/>
                        <a:pt x="674" y="38"/>
                        <a:pt x="661" y="33"/>
                      </a:cubicBezTo>
                      <a:cubicBezTo>
                        <a:pt x="641" y="52"/>
                        <a:pt x="623" y="73"/>
                        <a:pt x="606" y="95"/>
                      </a:cubicBezTo>
                      <a:cubicBezTo>
                        <a:pt x="596" y="92"/>
                        <a:pt x="586" y="89"/>
                        <a:pt x="576" y="86"/>
                      </a:cubicBezTo>
                      <a:cubicBezTo>
                        <a:pt x="566" y="84"/>
                        <a:pt x="555" y="82"/>
                        <a:pt x="545" y="81"/>
                      </a:cubicBezTo>
                      <a:cubicBezTo>
                        <a:pt x="541" y="54"/>
                        <a:pt x="535" y="28"/>
                        <a:pt x="528" y="2"/>
                      </a:cubicBezTo>
                      <a:cubicBezTo>
                        <a:pt x="513" y="0"/>
                        <a:pt x="499" y="0"/>
                        <a:pt x="485" y="0"/>
                      </a:cubicBezTo>
                      <a:cubicBezTo>
                        <a:pt x="474" y="25"/>
                        <a:pt x="464" y="51"/>
                        <a:pt x="457" y="77"/>
                      </a:cubicBezTo>
                      <a:cubicBezTo>
                        <a:pt x="446" y="78"/>
                        <a:pt x="436" y="79"/>
                        <a:pt x="425" y="80"/>
                      </a:cubicBezTo>
                      <a:cubicBezTo>
                        <a:pt x="415" y="82"/>
                        <a:pt x="404" y="84"/>
                        <a:pt x="394" y="86"/>
                      </a:cubicBezTo>
                      <a:cubicBezTo>
                        <a:pt x="381" y="63"/>
                        <a:pt x="366" y="41"/>
                        <a:pt x="350" y="19"/>
                      </a:cubicBezTo>
                      <a:cubicBezTo>
                        <a:pt x="336" y="23"/>
                        <a:pt x="322" y="27"/>
                        <a:pt x="309" y="32"/>
                      </a:cubicBezTo>
                      <a:cubicBezTo>
                        <a:pt x="308" y="60"/>
                        <a:pt x="309" y="88"/>
                        <a:pt x="311" y="115"/>
                      </a:cubicBezTo>
                      <a:cubicBezTo>
                        <a:pt x="301" y="119"/>
                        <a:pt x="292" y="124"/>
                        <a:pt x="283" y="129"/>
                      </a:cubicBezTo>
                      <a:cubicBezTo>
                        <a:pt x="273" y="134"/>
                        <a:pt x="264" y="140"/>
                        <a:pt x="256" y="146"/>
                      </a:cubicBezTo>
                      <a:cubicBezTo>
                        <a:pt x="235" y="129"/>
                        <a:pt x="213" y="113"/>
                        <a:pt x="190" y="99"/>
                      </a:cubicBezTo>
                      <a:cubicBezTo>
                        <a:pt x="178" y="108"/>
                        <a:pt x="167" y="117"/>
                        <a:pt x="157" y="126"/>
                      </a:cubicBezTo>
                      <a:cubicBezTo>
                        <a:pt x="166" y="153"/>
                        <a:pt x="176" y="178"/>
                        <a:pt x="188" y="203"/>
                      </a:cubicBezTo>
                      <a:cubicBezTo>
                        <a:pt x="181" y="210"/>
                        <a:pt x="174" y="218"/>
                        <a:pt x="167" y="226"/>
                      </a:cubicBezTo>
                      <a:cubicBezTo>
                        <a:pt x="161" y="235"/>
                        <a:pt x="154" y="243"/>
                        <a:pt x="148" y="252"/>
                      </a:cubicBezTo>
                      <a:cubicBezTo>
                        <a:pt x="122" y="243"/>
                        <a:pt x="97" y="237"/>
                        <a:pt x="70" y="232"/>
                      </a:cubicBezTo>
                      <a:cubicBezTo>
                        <a:pt x="62" y="244"/>
                        <a:pt x="55" y="256"/>
                        <a:pt x="49" y="269"/>
                      </a:cubicBezTo>
                      <a:cubicBezTo>
                        <a:pt x="67" y="290"/>
                        <a:pt x="86" y="310"/>
                        <a:pt x="106" y="329"/>
                      </a:cubicBezTo>
                      <a:cubicBezTo>
                        <a:pt x="102" y="339"/>
                        <a:pt x="98" y="348"/>
                        <a:pt x="95" y="358"/>
                      </a:cubicBezTo>
                      <a:cubicBezTo>
                        <a:pt x="91" y="369"/>
                        <a:pt x="88" y="379"/>
                        <a:pt x="86" y="389"/>
                      </a:cubicBezTo>
                      <a:cubicBezTo>
                        <a:pt x="59" y="391"/>
                        <a:pt x="32" y="394"/>
                        <a:pt x="6" y="399"/>
                      </a:cubicBezTo>
                      <a:cubicBezTo>
                        <a:pt x="3" y="413"/>
                        <a:pt x="1" y="427"/>
                        <a:pt x="0" y="441"/>
                      </a:cubicBezTo>
                      <a:cubicBezTo>
                        <a:pt x="24" y="454"/>
                        <a:pt x="49" y="466"/>
                        <a:pt x="74" y="476"/>
                      </a:cubicBezTo>
                      <a:cubicBezTo>
                        <a:pt x="74" y="487"/>
                        <a:pt x="74" y="497"/>
                        <a:pt x="75" y="508"/>
                      </a:cubicBezTo>
                      <a:cubicBezTo>
                        <a:pt x="75" y="518"/>
                        <a:pt x="76" y="529"/>
                        <a:pt x="78" y="539"/>
                      </a:cubicBezTo>
                      <a:cubicBezTo>
                        <a:pt x="53" y="551"/>
                        <a:pt x="30" y="563"/>
                        <a:pt x="6" y="577"/>
                      </a:cubicBezTo>
                      <a:cubicBezTo>
                        <a:pt x="9" y="591"/>
                        <a:pt x="12" y="605"/>
                        <a:pt x="16" y="619"/>
                      </a:cubicBezTo>
                      <a:cubicBezTo>
                        <a:pt x="44" y="623"/>
                        <a:pt x="71" y="625"/>
                        <a:pt x="98" y="625"/>
                      </a:cubicBezTo>
                      <a:cubicBezTo>
                        <a:pt x="102" y="635"/>
                        <a:pt x="106" y="645"/>
                        <a:pt x="110" y="654"/>
                      </a:cubicBezTo>
                      <a:cubicBezTo>
                        <a:pt x="114" y="664"/>
                        <a:pt x="119" y="674"/>
                        <a:pt x="124" y="683"/>
                      </a:cubicBezTo>
                      <a:cubicBezTo>
                        <a:pt x="106" y="702"/>
                        <a:pt x="88" y="723"/>
                        <a:pt x="71" y="744"/>
                      </a:cubicBezTo>
                      <a:cubicBezTo>
                        <a:pt x="79" y="756"/>
                        <a:pt x="87" y="768"/>
                        <a:pt x="96" y="779"/>
                      </a:cubicBezTo>
                      <a:cubicBezTo>
                        <a:pt x="123" y="773"/>
                        <a:pt x="149" y="765"/>
                        <a:pt x="174" y="755"/>
                      </a:cubicBezTo>
                      <a:cubicBezTo>
                        <a:pt x="181" y="763"/>
                        <a:pt x="189" y="771"/>
                        <a:pt x="196" y="778"/>
                      </a:cubicBezTo>
                      <a:cubicBezTo>
                        <a:pt x="204" y="786"/>
                        <a:pt x="211" y="793"/>
                        <a:pt x="220" y="800"/>
                      </a:cubicBezTo>
                      <a:cubicBezTo>
                        <a:pt x="209" y="824"/>
                        <a:pt x="200" y="850"/>
                        <a:pt x="192" y="876"/>
                      </a:cubicBezTo>
                      <a:cubicBezTo>
                        <a:pt x="204" y="884"/>
                        <a:pt x="216" y="892"/>
                        <a:pt x="228" y="900"/>
                      </a:cubicBezTo>
                      <a:cubicBezTo>
                        <a:pt x="251" y="884"/>
                        <a:pt x="272" y="867"/>
                        <a:pt x="293" y="849"/>
                      </a:cubicBezTo>
                      <a:cubicBezTo>
                        <a:pt x="302" y="854"/>
                        <a:pt x="311" y="858"/>
                        <a:pt x="321" y="863"/>
                      </a:cubicBezTo>
                      <a:cubicBezTo>
                        <a:pt x="331" y="867"/>
                        <a:pt x="341" y="871"/>
                        <a:pt x="351" y="874"/>
                      </a:cubicBezTo>
                      <a:cubicBezTo>
                        <a:pt x="350" y="901"/>
                        <a:pt x="351" y="928"/>
                        <a:pt x="353" y="955"/>
                      </a:cubicBezTo>
                      <a:cubicBezTo>
                        <a:pt x="366" y="959"/>
                        <a:pt x="380" y="962"/>
                        <a:pt x="394" y="965"/>
                      </a:cubicBezTo>
                      <a:cubicBezTo>
                        <a:pt x="410" y="942"/>
                        <a:pt x="424" y="918"/>
                        <a:pt x="436" y="894"/>
                      </a:cubicBezTo>
                      <a:cubicBezTo>
                        <a:pt x="447" y="895"/>
                        <a:pt x="457" y="896"/>
                        <a:pt x="468" y="896"/>
                      </a:cubicBezTo>
                      <a:cubicBezTo>
                        <a:pt x="479" y="897"/>
                        <a:pt x="489" y="897"/>
                        <a:pt x="500" y="896"/>
                      </a:cubicBezTo>
                      <a:cubicBezTo>
                        <a:pt x="509" y="921"/>
                        <a:pt x="519" y="947"/>
                        <a:pt x="531" y="971"/>
                      </a:cubicBezTo>
                      <a:cubicBezTo>
                        <a:pt x="545" y="969"/>
                        <a:pt x="559" y="967"/>
                        <a:pt x="573" y="965"/>
                      </a:cubicBezTo>
                      <a:cubicBezTo>
                        <a:pt x="580" y="937"/>
                        <a:pt x="584" y="911"/>
                        <a:pt x="587" y="884"/>
                      </a:cubicBezTo>
                      <a:cubicBezTo>
                        <a:pt x="597" y="881"/>
                        <a:pt x="607" y="878"/>
                        <a:pt x="617" y="875"/>
                      </a:cubicBezTo>
                      <a:cubicBezTo>
                        <a:pt x="627" y="871"/>
                        <a:pt x="637" y="867"/>
                        <a:pt x="647" y="863"/>
                      </a:cubicBezTo>
                      <a:cubicBezTo>
                        <a:pt x="664" y="883"/>
                        <a:pt x="683" y="903"/>
                        <a:pt x="703" y="921"/>
                      </a:cubicBezTo>
                      <a:cubicBezTo>
                        <a:pt x="716" y="915"/>
                        <a:pt x="728" y="908"/>
                        <a:pt x="740" y="900"/>
                      </a:cubicBezTo>
                      <a:cubicBezTo>
                        <a:pt x="736" y="873"/>
                        <a:pt x="731" y="846"/>
                        <a:pt x="723" y="820"/>
                      </a:cubicBezTo>
                      <a:cubicBezTo>
                        <a:pt x="732" y="814"/>
                        <a:pt x="740" y="807"/>
                        <a:pt x="748" y="800"/>
                      </a:cubicBezTo>
                      <a:cubicBezTo>
                        <a:pt x="757" y="794"/>
                        <a:pt x="764" y="786"/>
                        <a:pt x="772" y="779"/>
                      </a:cubicBezTo>
                      <a:cubicBezTo>
                        <a:pt x="795" y="792"/>
                        <a:pt x="820" y="803"/>
                        <a:pt x="845" y="813"/>
                      </a:cubicBezTo>
                      <a:cubicBezTo>
                        <a:pt x="855" y="802"/>
                        <a:pt x="864" y="791"/>
                        <a:pt x="872" y="780"/>
                      </a:cubicBezTo>
                      <a:cubicBezTo>
                        <a:pt x="859" y="756"/>
                        <a:pt x="844" y="733"/>
                        <a:pt x="828" y="711"/>
                      </a:cubicBezTo>
                      <a:cubicBezTo>
                        <a:pt x="834" y="702"/>
                        <a:pt x="839" y="693"/>
                        <a:pt x="844" y="684"/>
                      </a:cubicBezTo>
                      <a:cubicBezTo>
                        <a:pt x="849" y="674"/>
                        <a:pt x="854" y="665"/>
                        <a:pt x="858" y="655"/>
                      </a:cubicBezTo>
                      <a:cubicBezTo>
                        <a:pt x="885" y="659"/>
                        <a:pt x="911" y="660"/>
                        <a:pt x="939" y="661"/>
                      </a:cubicBezTo>
                      <a:cubicBezTo>
                        <a:pt x="944" y="647"/>
                        <a:pt x="948" y="634"/>
                        <a:pt x="952" y="620"/>
                      </a:cubicBezTo>
                      <a:cubicBezTo>
                        <a:pt x="931" y="602"/>
                        <a:pt x="908" y="586"/>
                        <a:pt x="886" y="572"/>
                      </a:cubicBezTo>
                      <a:cubicBezTo>
                        <a:pt x="888" y="561"/>
                        <a:pt x="890" y="551"/>
                        <a:pt x="891" y="541"/>
                      </a:cubicBezTo>
                      <a:close/>
                      <a:moveTo>
                        <a:pt x="803" y="529"/>
                      </a:moveTo>
                      <a:cubicBezTo>
                        <a:pt x="798" y="568"/>
                        <a:pt x="785" y="606"/>
                        <a:pt x="766" y="641"/>
                      </a:cubicBezTo>
                      <a:cubicBezTo>
                        <a:pt x="747" y="676"/>
                        <a:pt x="721" y="707"/>
                        <a:pt x="691" y="732"/>
                      </a:cubicBezTo>
                      <a:cubicBezTo>
                        <a:pt x="661" y="758"/>
                        <a:pt x="626" y="778"/>
                        <a:pt x="588" y="790"/>
                      </a:cubicBezTo>
                      <a:cubicBezTo>
                        <a:pt x="551" y="803"/>
                        <a:pt x="511" y="809"/>
                        <a:pt x="472" y="807"/>
                      </a:cubicBezTo>
                      <a:cubicBezTo>
                        <a:pt x="432" y="806"/>
                        <a:pt x="393" y="797"/>
                        <a:pt x="357" y="781"/>
                      </a:cubicBezTo>
                      <a:cubicBezTo>
                        <a:pt x="320" y="765"/>
                        <a:pt x="287" y="743"/>
                        <a:pt x="259" y="715"/>
                      </a:cubicBezTo>
                      <a:cubicBezTo>
                        <a:pt x="230" y="687"/>
                        <a:pt x="207" y="654"/>
                        <a:pt x="191" y="618"/>
                      </a:cubicBezTo>
                      <a:cubicBezTo>
                        <a:pt x="175" y="582"/>
                        <a:pt x="166" y="543"/>
                        <a:pt x="164" y="503"/>
                      </a:cubicBezTo>
                      <a:cubicBezTo>
                        <a:pt x="161" y="464"/>
                        <a:pt x="167" y="424"/>
                        <a:pt x="179" y="386"/>
                      </a:cubicBezTo>
                      <a:cubicBezTo>
                        <a:pt x="191" y="349"/>
                        <a:pt x="211" y="313"/>
                        <a:pt x="236" y="283"/>
                      </a:cubicBezTo>
                      <a:cubicBezTo>
                        <a:pt x="261" y="252"/>
                        <a:pt x="292" y="226"/>
                        <a:pt x="326" y="207"/>
                      </a:cubicBezTo>
                      <a:cubicBezTo>
                        <a:pt x="361" y="187"/>
                        <a:pt x="399" y="174"/>
                        <a:pt x="438" y="168"/>
                      </a:cubicBezTo>
                      <a:cubicBezTo>
                        <a:pt x="477" y="163"/>
                        <a:pt x="517" y="164"/>
                        <a:pt x="556" y="173"/>
                      </a:cubicBezTo>
                      <a:cubicBezTo>
                        <a:pt x="594" y="182"/>
                        <a:pt x="632" y="198"/>
                        <a:pt x="664" y="220"/>
                      </a:cubicBezTo>
                      <a:cubicBezTo>
                        <a:pt x="697" y="242"/>
                        <a:pt x="726" y="271"/>
                        <a:pt x="748" y="303"/>
                      </a:cubicBezTo>
                      <a:cubicBezTo>
                        <a:pt x="771" y="336"/>
                        <a:pt x="787" y="372"/>
                        <a:pt x="797" y="411"/>
                      </a:cubicBezTo>
                      <a:cubicBezTo>
                        <a:pt x="806" y="450"/>
                        <a:pt x="808" y="490"/>
                        <a:pt x="803" y="529"/>
                      </a:cubicBezTo>
                      <a:close/>
                    </a:path>
                  </a:pathLst>
                </a:custGeom>
                <a:solidFill>
                  <a:srgbClr val="4963A8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60000"/>
                </a:bodyPr>
                <a:p>
                  <a:pPr algn="ctr"/>
                  <a:endParaRPr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5" name="5"/>
              <p:cNvSpPr/>
              <p:nvPr/>
            </p:nvSpPr>
            <p:spPr bwMode="auto">
              <a:xfrm>
                <a:off x="5823676" y="3746349"/>
                <a:ext cx="459700" cy="459700"/>
              </a:xfrm>
              <a:custGeom>
                <a:avLst/>
                <a:gdLst>
                  <a:gd name="T0" fmla="*/ 119 w 236"/>
                  <a:gd name="T1" fmla="*/ 123 h 236"/>
                  <a:gd name="T2" fmla="*/ 111 w 236"/>
                  <a:gd name="T3" fmla="*/ 131 h 236"/>
                  <a:gd name="T4" fmla="*/ 115 w 236"/>
                  <a:gd name="T5" fmla="*/ 138 h 236"/>
                  <a:gd name="T6" fmla="*/ 115 w 236"/>
                  <a:gd name="T7" fmla="*/ 150 h 236"/>
                  <a:gd name="T8" fmla="*/ 118 w 236"/>
                  <a:gd name="T9" fmla="*/ 154 h 236"/>
                  <a:gd name="T10" fmla="*/ 119 w 236"/>
                  <a:gd name="T11" fmla="*/ 154 h 236"/>
                  <a:gd name="T12" fmla="*/ 122 w 236"/>
                  <a:gd name="T13" fmla="*/ 150 h 236"/>
                  <a:gd name="T14" fmla="*/ 122 w 236"/>
                  <a:gd name="T15" fmla="*/ 138 h 236"/>
                  <a:gd name="T16" fmla="*/ 126 w 236"/>
                  <a:gd name="T17" fmla="*/ 131 h 236"/>
                  <a:gd name="T18" fmla="*/ 119 w 236"/>
                  <a:gd name="T19" fmla="*/ 123 h 236"/>
                  <a:gd name="T20" fmla="*/ 119 w 236"/>
                  <a:gd name="T21" fmla="*/ 66 h 236"/>
                  <a:gd name="T22" fmla="*/ 100 w 236"/>
                  <a:gd name="T23" fmla="*/ 84 h 236"/>
                  <a:gd name="T24" fmla="*/ 100 w 236"/>
                  <a:gd name="T25" fmla="*/ 102 h 236"/>
                  <a:gd name="T26" fmla="*/ 137 w 236"/>
                  <a:gd name="T27" fmla="*/ 102 h 236"/>
                  <a:gd name="T28" fmla="*/ 137 w 236"/>
                  <a:gd name="T29" fmla="*/ 84 h 236"/>
                  <a:gd name="T30" fmla="*/ 119 w 236"/>
                  <a:gd name="T31" fmla="*/ 66 h 236"/>
                  <a:gd name="T32" fmla="*/ 118 w 236"/>
                  <a:gd name="T33" fmla="*/ 0 h 236"/>
                  <a:gd name="T34" fmla="*/ 0 w 236"/>
                  <a:gd name="T35" fmla="*/ 118 h 236"/>
                  <a:gd name="T36" fmla="*/ 118 w 236"/>
                  <a:gd name="T37" fmla="*/ 236 h 236"/>
                  <a:gd name="T38" fmla="*/ 236 w 236"/>
                  <a:gd name="T39" fmla="*/ 118 h 236"/>
                  <a:gd name="T40" fmla="*/ 118 w 236"/>
                  <a:gd name="T41" fmla="*/ 0 h 236"/>
                  <a:gd name="T42" fmla="*/ 164 w 236"/>
                  <a:gd name="T43" fmla="*/ 161 h 236"/>
                  <a:gd name="T44" fmla="*/ 149 w 236"/>
                  <a:gd name="T45" fmla="*/ 176 h 236"/>
                  <a:gd name="T46" fmla="*/ 88 w 236"/>
                  <a:gd name="T47" fmla="*/ 176 h 236"/>
                  <a:gd name="T48" fmla="*/ 73 w 236"/>
                  <a:gd name="T49" fmla="*/ 161 h 236"/>
                  <a:gd name="T50" fmla="*/ 73 w 236"/>
                  <a:gd name="T51" fmla="*/ 105 h 236"/>
                  <a:gd name="T52" fmla="*/ 76 w 236"/>
                  <a:gd name="T53" fmla="*/ 102 h 236"/>
                  <a:gd name="T54" fmla="*/ 86 w 236"/>
                  <a:gd name="T55" fmla="*/ 102 h 236"/>
                  <a:gd name="T56" fmla="*/ 86 w 236"/>
                  <a:gd name="T57" fmla="*/ 84 h 236"/>
                  <a:gd name="T58" fmla="*/ 118 w 236"/>
                  <a:gd name="T59" fmla="*/ 51 h 236"/>
                  <a:gd name="T60" fmla="*/ 119 w 236"/>
                  <a:gd name="T61" fmla="*/ 51 h 236"/>
                  <a:gd name="T62" fmla="*/ 152 w 236"/>
                  <a:gd name="T63" fmla="*/ 84 h 236"/>
                  <a:gd name="T64" fmla="*/ 152 w 236"/>
                  <a:gd name="T65" fmla="*/ 102 h 236"/>
                  <a:gd name="T66" fmla="*/ 161 w 236"/>
                  <a:gd name="T67" fmla="*/ 102 h 236"/>
                  <a:gd name="T68" fmla="*/ 164 w 236"/>
                  <a:gd name="T69" fmla="*/ 105 h 236"/>
                  <a:gd name="T70" fmla="*/ 164 w 236"/>
                  <a:gd name="T71" fmla="*/ 16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6" h="236">
                    <a:moveTo>
                      <a:pt x="119" y="123"/>
                    </a:moveTo>
                    <a:cubicBezTo>
                      <a:pt x="114" y="123"/>
                      <a:pt x="111" y="127"/>
                      <a:pt x="111" y="131"/>
                    </a:cubicBezTo>
                    <a:cubicBezTo>
                      <a:pt x="111" y="134"/>
                      <a:pt x="112" y="136"/>
                      <a:pt x="115" y="138"/>
                    </a:cubicBezTo>
                    <a:cubicBezTo>
                      <a:pt x="115" y="150"/>
                      <a:pt x="115" y="150"/>
                      <a:pt x="115" y="150"/>
                    </a:cubicBezTo>
                    <a:cubicBezTo>
                      <a:pt x="115" y="152"/>
                      <a:pt x="116" y="154"/>
                      <a:pt x="118" y="154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1" y="154"/>
                      <a:pt x="122" y="152"/>
                      <a:pt x="122" y="150"/>
                    </a:cubicBez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25" y="136"/>
                      <a:pt x="126" y="134"/>
                      <a:pt x="126" y="131"/>
                    </a:cubicBezTo>
                    <a:cubicBezTo>
                      <a:pt x="126" y="126"/>
                      <a:pt x="123" y="123"/>
                      <a:pt x="119" y="123"/>
                    </a:cubicBezTo>
                    <a:close/>
                    <a:moveTo>
                      <a:pt x="119" y="66"/>
                    </a:moveTo>
                    <a:cubicBezTo>
                      <a:pt x="108" y="66"/>
                      <a:pt x="100" y="74"/>
                      <a:pt x="100" y="84"/>
                    </a:cubicBezTo>
                    <a:cubicBezTo>
                      <a:pt x="100" y="102"/>
                      <a:pt x="100" y="102"/>
                      <a:pt x="100" y="102"/>
                    </a:cubicBezTo>
                    <a:cubicBezTo>
                      <a:pt x="137" y="102"/>
                      <a:pt x="137" y="102"/>
                      <a:pt x="137" y="102"/>
                    </a:cubicBezTo>
                    <a:cubicBezTo>
                      <a:pt x="137" y="84"/>
                      <a:pt x="137" y="84"/>
                      <a:pt x="137" y="84"/>
                    </a:cubicBezTo>
                    <a:cubicBezTo>
                      <a:pt x="137" y="74"/>
                      <a:pt x="129" y="66"/>
                      <a:pt x="119" y="66"/>
                    </a:cubicBez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64" y="161"/>
                    </a:moveTo>
                    <a:cubicBezTo>
                      <a:pt x="164" y="169"/>
                      <a:pt x="157" y="176"/>
                      <a:pt x="149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0" y="176"/>
                      <a:pt x="73" y="169"/>
                      <a:pt x="73" y="161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3" y="103"/>
                      <a:pt x="74" y="102"/>
                      <a:pt x="76" y="102"/>
                    </a:cubicBezTo>
                    <a:cubicBezTo>
                      <a:pt x="86" y="102"/>
                      <a:pt x="86" y="102"/>
                      <a:pt x="86" y="102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66"/>
                      <a:pt x="100" y="52"/>
                      <a:pt x="118" y="51"/>
                    </a:cubicBezTo>
                    <a:cubicBezTo>
                      <a:pt x="119" y="51"/>
                      <a:pt x="119" y="51"/>
                      <a:pt x="119" y="51"/>
                    </a:cubicBezTo>
                    <a:cubicBezTo>
                      <a:pt x="137" y="52"/>
                      <a:pt x="152" y="66"/>
                      <a:pt x="152" y="84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3" y="102"/>
                      <a:pt x="164" y="103"/>
                      <a:pt x="164" y="105"/>
                    </a:cubicBezTo>
                    <a:lnTo>
                      <a:pt x="164" y="161"/>
                    </a:ln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anchor="ctr"/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84350" y="354965"/>
            <a:ext cx="355346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）求得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RGB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最小值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5" y="1318192"/>
            <a:ext cx="5467350" cy="1057275"/>
          </a:xfrm>
          <a:prstGeom prst="rect">
            <a:avLst/>
          </a:prstGeom>
        </p:spPr>
      </p:pic>
      <p:cxnSp>
        <p:nvCxnSpPr>
          <p:cNvPr id="11" name="连接符: 曲线 10"/>
          <p:cNvCxnSpPr>
            <a:endCxn id="12" idx="0"/>
          </p:cNvCxnSpPr>
          <p:nvPr/>
        </p:nvCxnSpPr>
        <p:spPr>
          <a:xfrm>
            <a:off x="3500739" y="2281560"/>
            <a:ext cx="955486" cy="571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173401" y="2853260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代表三个颜色通道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连接符: 曲线 13"/>
          <p:cNvCxnSpPr/>
          <p:nvPr/>
        </p:nvCxnSpPr>
        <p:spPr>
          <a:xfrm rot="5400000">
            <a:off x="2213908" y="2129875"/>
            <a:ext cx="744441" cy="6268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591695" y="2853260"/>
            <a:ext cx="13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加权因子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6494" y="3384609"/>
            <a:ext cx="45430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[h,w,s]=size(I);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min_I=zeros(h,w);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i=1:h                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j=1:w      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dark_I(i,j)=min(I(i,j,:));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取每个点像素的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RGB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分量中最低的那个值</a:t>
            </a:r>
            <a:endParaRPr lang="zh-CN" altLang="en-US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zh-CN" altLang="en-US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nd</a:t>
            </a:r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figure(2);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imshow(dark_I);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每个点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RGB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分量中的最小值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8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8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9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0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1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84350" y="354965"/>
            <a:ext cx="500316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）经过最小滤波后的最小值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273988" y="3826276"/>
                <a:ext cx="268665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参数</a:t>
                </a:r>
                <a:r>
                  <a:rPr lang="en-US" altLang="zh-CN" dirty="0"/>
                  <a:t>: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56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b="1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988" y="3826276"/>
                <a:ext cx="2686655" cy="1754326"/>
              </a:xfrm>
              <a:prstGeom prst="rect">
                <a:avLst/>
              </a:prstGeom>
              <a:blipFill rotWithShape="1">
                <a:blip r:embed="rId2"/>
                <a:stretch>
                  <a:fillRect l="-21" t="-23" r="20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5" y="1318192"/>
            <a:ext cx="5467350" cy="1057275"/>
          </a:xfrm>
          <a:prstGeom prst="rect">
            <a:avLst/>
          </a:prstGeom>
        </p:spPr>
      </p:pic>
      <p:cxnSp>
        <p:nvCxnSpPr>
          <p:cNvPr id="17" name="连接符: 曲线 16"/>
          <p:cNvCxnSpPr>
            <a:endCxn id="18" idx="0"/>
          </p:cNvCxnSpPr>
          <p:nvPr/>
        </p:nvCxnSpPr>
        <p:spPr>
          <a:xfrm>
            <a:off x="3500739" y="2281560"/>
            <a:ext cx="955486" cy="571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173401" y="2853260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代表三个颜色通道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连接符: 曲线 18"/>
          <p:cNvCxnSpPr/>
          <p:nvPr/>
        </p:nvCxnSpPr>
        <p:spPr>
          <a:xfrm rot="5400000">
            <a:off x="2213908" y="2129875"/>
            <a:ext cx="744441" cy="6268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591695" y="2853260"/>
            <a:ext cx="13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加权因子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9192" y="3429000"/>
            <a:ext cx="7634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dark_channel = double(ordfilt2(dark_I,1,ones(blocksize,blocksize)));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进行窗口大小为</a:t>
            </a:r>
            <a:r>
              <a:rPr lang="en-US" altLang="zh-CN" dirty="0" err="1">
                <a:solidFill>
                  <a:srgbClr val="228B22"/>
                </a:solidFill>
                <a:latin typeface="Courier New" panose="02070309020205020404" pitchFamily="49" charset="0"/>
              </a:rPr>
              <a:t>blocksize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的最小值滤波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’</a:t>
            </a:r>
            <a:endParaRPr lang="en-US" altLang="zh-CN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figure(3);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imshow(uint8(dark_channel));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最小值滤波后的最小值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9" name="组合 8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10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1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14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84350" y="354965"/>
            <a:ext cx="713676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）求得未经过导向滤波的预估透射率分布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335" y="911770"/>
            <a:ext cx="5050351" cy="33109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5" y="1318192"/>
            <a:ext cx="5467350" cy="1057275"/>
          </a:xfrm>
          <a:prstGeom prst="rect">
            <a:avLst/>
          </a:prstGeom>
        </p:spPr>
      </p:pic>
      <p:cxnSp>
        <p:nvCxnSpPr>
          <p:cNvPr id="16" name="连接符: 曲线 15"/>
          <p:cNvCxnSpPr>
            <a:endCxn id="17" idx="0"/>
          </p:cNvCxnSpPr>
          <p:nvPr/>
        </p:nvCxnSpPr>
        <p:spPr>
          <a:xfrm>
            <a:off x="3500739" y="2281560"/>
            <a:ext cx="955486" cy="571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173401" y="2853260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代表三个颜色通道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8" name="连接符: 曲线 17"/>
          <p:cNvCxnSpPr/>
          <p:nvPr/>
        </p:nvCxnSpPr>
        <p:spPr>
          <a:xfrm rot="5400000">
            <a:off x="2213908" y="2129875"/>
            <a:ext cx="744441" cy="6268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591695" y="2853260"/>
            <a:ext cx="13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加权因子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1808" y="333883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Max_dark_channel=double(max(max(dark_I)))</a:t>
            </a:r>
            <a:endParaRPr lang="fr-FR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t=1-w0*(dark_channel/Max_dark_channel);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‘求得透射率分布’</a:t>
            </a:r>
            <a:endParaRPr lang="en-US" altLang="zh-CN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t=max(t,t0);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T=uint8(t*255);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figure(4);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imshow(T);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未经过导向滤波的透射率分布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9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1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0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1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368935"/>
            <a:ext cx="12192000" cy="1337310"/>
            <a:chOff x="0" y="2581"/>
            <a:chExt cx="19200" cy="2106"/>
          </a:xfrm>
        </p:grpSpPr>
        <p:sp>
          <p:nvSpPr>
            <p:cNvPr id="2" name="矩形 1"/>
            <p:cNvSpPr/>
            <p:nvPr/>
          </p:nvSpPr>
          <p:spPr>
            <a:xfrm>
              <a:off x="0" y="2581"/>
              <a:ext cx="6670" cy="2106"/>
            </a:xfrm>
            <a:prstGeom prst="rect">
              <a:avLst/>
            </a:prstGeom>
            <a:solidFill>
              <a:srgbClr val="49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6670" y="2581"/>
              <a:ext cx="12530" cy="2106"/>
            </a:xfrm>
            <a:prstGeom prst="rect">
              <a:avLst/>
            </a:prstGeom>
            <a:blipFill>
              <a:blip r:embed="rId1"/>
              <a:srcRect/>
              <a:stretch>
                <a:fillRect t="-759" b="-75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487" y="3077"/>
              <a:ext cx="468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2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aphicFrame>
        <p:nvGraphicFramePr>
          <p:cNvPr id="12" name="图示 11"/>
          <p:cNvGraphicFramePr/>
          <p:nvPr/>
        </p:nvGraphicFramePr>
        <p:xfrm>
          <a:off x="1787525" y="2284730"/>
          <a:ext cx="5700395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84350" y="354965"/>
            <a:ext cx="678116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）求得经过导向滤波的预估透射率分布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5" y="1318192"/>
            <a:ext cx="5467350" cy="1057275"/>
          </a:xfrm>
          <a:prstGeom prst="rect">
            <a:avLst/>
          </a:prstGeom>
        </p:spPr>
      </p:pic>
      <p:cxnSp>
        <p:nvCxnSpPr>
          <p:cNvPr id="16" name="连接符: 曲线 15"/>
          <p:cNvCxnSpPr>
            <a:endCxn id="17" idx="0"/>
          </p:cNvCxnSpPr>
          <p:nvPr/>
        </p:nvCxnSpPr>
        <p:spPr>
          <a:xfrm>
            <a:off x="3500739" y="2281560"/>
            <a:ext cx="955486" cy="571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173401" y="2853260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代表三个颜色通道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8" name="连接符: 曲线 17"/>
          <p:cNvCxnSpPr/>
          <p:nvPr/>
        </p:nvCxnSpPr>
        <p:spPr>
          <a:xfrm rot="5400000">
            <a:off x="2213908" y="2129875"/>
            <a:ext cx="744441" cy="6268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591695" y="2853260"/>
            <a:ext cx="13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加权因子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4000" y="356837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I_guide_norm = double(rgb2gray(I))/255;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‘使用灰度图作为导向图’</a:t>
            </a:r>
            <a:endParaRPr lang="en-US" altLang="zh-CN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t_norm = t/255;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‘归一化’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eps = 0.0005;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r = 16*Radius;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 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‘确定导向滤波半径’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 = guidedfilter(I_guide_norm,t,r,eps);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T=uint8(t*255);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figure(5);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imshow(T);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经过导向滤波的透射率分布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9" name="组合 8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10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1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0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1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84350" y="354965"/>
            <a:ext cx="393636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）求得去雾后的图像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19704" y="356837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J(:,:,1) = uint8((I1(:,:,1) - (1-t)*A)./t);</a:t>
            </a:r>
            <a:endParaRPr lang="fr-FR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J(:,:,2) = uint8((I1(:,:,2) - (1-t)*A)./t);</a:t>
            </a:r>
            <a:endParaRPr lang="fr-FR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J(:,:,3) =uint8((I1(:,:,3) - (1-t)*A)./t);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figure(6);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imshow(J);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去雾后的图像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96" y="1489316"/>
            <a:ext cx="4922784" cy="93102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3672115"/>
            <a:ext cx="5050351" cy="331093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9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8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9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0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1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84350" y="354965"/>
            <a:ext cx="535876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）求得去雾后亮度增强的图像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3399" y="1691222"/>
            <a:ext cx="491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值设置不合理，容易出现图像整体偏暗，此时可通过提高图像亮度来进行补偿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8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8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9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0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1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25905" y="476885"/>
            <a:ext cx="429196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、该算法存在的两个问题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99895" y="1620520"/>
            <a:ext cx="7294880" cy="1217930"/>
            <a:chOff x="2632" y="3146"/>
            <a:chExt cx="11488" cy="1918"/>
          </a:xfrm>
        </p:grpSpPr>
        <p:sp>
          <p:nvSpPr>
            <p:cNvPr id="2" name="箭头: 右 1"/>
            <p:cNvSpPr/>
            <p:nvPr/>
          </p:nvSpPr>
          <p:spPr>
            <a:xfrm>
              <a:off x="2632" y="3146"/>
              <a:ext cx="1283" cy="75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348" y="3249"/>
              <a:ext cx="5383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去雾之后使得图像变暗</a:t>
              </a:r>
              <a:endParaRPr lang="zh-CN" altLang="en-US" dirty="0"/>
            </a:p>
          </p:txBody>
        </p:sp>
        <p:sp>
          <p:nvSpPr>
            <p:cNvPr id="10" name="箭头: 右 9"/>
            <p:cNvSpPr/>
            <p:nvPr/>
          </p:nvSpPr>
          <p:spPr>
            <a:xfrm>
              <a:off x="2632" y="4310"/>
              <a:ext cx="1283" cy="75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348" y="4413"/>
              <a:ext cx="9772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在天空、海洋比较多的场景下去雾会出现大片的亮白色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5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8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9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0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1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45300" y="2388870"/>
            <a:ext cx="4551680" cy="3989705"/>
            <a:chOff x="9827" y="1673"/>
            <a:chExt cx="7168" cy="628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7" y="3072"/>
              <a:ext cx="7037" cy="4885"/>
            </a:xfrm>
            <a:prstGeom prst="rect">
              <a:avLst/>
            </a:prstGeom>
          </p:spPr>
        </p:pic>
        <p:sp>
          <p:nvSpPr>
            <p:cNvPr id="14" name="椭圆 13"/>
            <p:cNvSpPr/>
            <p:nvPr/>
          </p:nvSpPr>
          <p:spPr>
            <a:xfrm>
              <a:off x="11366" y="2782"/>
              <a:ext cx="4348" cy="1803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" name="连接符: 曲线 3"/>
            <p:cNvCxnSpPr>
              <a:stCxn id="14" idx="0"/>
            </p:cNvCxnSpPr>
            <p:nvPr/>
          </p:nvCxnSpPr>
          <p:spPr>
            <a:xfrm rot="5400000" flipH="1" flipV="1">
              <a:off x="13621" y="1905"/>
              <a:ext cx="797" cy="958"/>
            </a:xfrm>
            <a:prstGeom prst="curved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4833" y="1673"/>
              <a:ext cx="2162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/>
                <a:t>明显发白</a:t>
              </a:r>
              <a:endParaRPr lang="zh-CN" altLang="en-US" dirty="0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99" y="3277220"/>
            <a:ext cx="4468799" cy="3101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784350" y="354965"/>
            <a:ext cx="393636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、分析各个参数的影响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9470" y="652603"/>
            <a:ext cx="3648447" cy="28815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9910" y="1447060"/>
            <a:ext cx="64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大气光照</a:t>
            </a:r>
            <a:r>
              <a:rPr lang="en-US" altLang="zh-CN" dirty="0"/>
              <a:t>——</a:t>
            </a:r>
            <a:r>
              <a:rPr lang="zh-CN" altLang="en-US" dirty="0"/>
              <a:t>影响图像亮度，合适值  大概为</a:t>
            </a:r>
            <a:r>
              <a:rPr lang="en-US" altLang="zh-CN" dirty="0"/>
              <a:t>190-210</a:t>
            </a:r>
            <a:r>
              <a:rPr lang="zh-CN" altLang="en-US" dirty="0"/>
              <a:t>之间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43400" y="3839074"/>
            <a:ext cx="586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最小值滤波半径</a:t>
            </a:r>
            <a:r>
              <a:rPr lang="en-US" altLang="zh-CN" dirty="0"/>
              <a:t>——</a:t>
            </a:r>
            <a:r>
              <a:rPr lang="zh-CN" altLang="en-US" dirty="0"/>
              <a:t>影响去雾程度，合适值 大概为</a:t>
            </a:r>
            <a:r>
              <a:rPr lang="en-US" altLang="zh-CN" dirty="0"/>
              <a:t>5-10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70" y="3801945"/>
            <a:ext cx="3661516" cy="288157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6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8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9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0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1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936365" cy="717686"/>
            <a:chOff x="2976152" y="4708118"/>
            <a:chExt cx="3936365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936365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、分析各个参数的影响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9470" y="652603"/>
            <a:ext cx="3648447" cy="28815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9911" y="1447060"/>
            <a:ext cx="625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去雾程度</a:t>
            </a:r>
            <a:r>
              <a:rPr lang="en-US" altLang="zh-CN" dirty="0"/>
              <a:t>——</a:t>
            </a:r>
            <a:r>
              <a:rPr lang="zh-CN" altLang="en-US" dirty="0"/>
              <a:t>直接一影响去雾程度和图像景深，合适值大概为</a:t>
            </a:r>
            <a:r>
              <a:rPr lang="en-US" altLang="zh-CN" dirty="0"/>
              <a:t>0.94-0.97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43400" y="3839074"/>
            <a:ext cx="586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导向滤波半径</a:t>
            </a:r>
            <a:r>
              <a:rPr lang="en-US" altLang="zh-CN" dirty="0"/>
              <a:t>——</a:t>
            </a:r>
            <a:r>
              <a:rPr lang="zh-CN" altLang="en-US" dirty="0"/>
              <a:t>影响图像细节保留程度，合适值大概为最小值滤波半径的</a:t>
            </a:r>
            <a:r>
              <a:rPr lang="en-US" altLang="zh-CN" dirty="0"/>
              <a:t>10-16</a:t>
            </a:r>
            <a:r>
              <a:rPr lang="zh-CN" altLang="en-US" dirty="0"/>
              <a:t>倍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70" y="3908614"/>
            <a:ext cx="3697472" cy="28815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6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8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9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0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1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4647565" cy="717686"/>
            <a:chOff x="2976152" y="4708118"/>
            <a:chExt cx="4647565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4647565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、去雾前后的边缘检测效果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1145" y="1415807"/>
            <a:ext cx="3772517" cy="29838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64" y="1415806"/>
            <a:ext cx="3766991" cy="2983804"/>
          </a:xfrm>
          <a:prstGeom prst="rect">
            <a:avLst/>
          </a:prstGeom>
        </p:spPr>
      </p:pic>
      <p:sp>
        <p:nvSpPr>
          <p:cNvPr id="14" name="箭头: 燕尾形 13"/>
          <p:cNvSpPr/>
          <p:nvPr/>
        </p:nvSpPr>
        <p:spPr>
          <a:xfrm>
            <a:off x="5672831" y="2867487"/>
            <a:ext cx="861134" cy="64807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671161" y="4740676"/>
            <a:ext cx="34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有雾照片的边缘检测效果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6943819" y="4759704"/>
            <a:ext cx="34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去雾照片的边缘检测效果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19380" y="88265"/>
            <a:ext cx="1685290" cy="1184910"/>
            <a:chOff x="4702607" y="3063362"/>
            <a:chExt cx="2789961" cy="1800000"/>
          </a:xfrm>
        </p:grpSpPr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702607" y="3063362"/>
              <a:ext cx="2789961" cy="1800000"/>
              <a:chOff x="2078023" y="1773226"/>
              <a:chExt cx="1999686" cy="1290136"/>
            </a:xfrm>
          </p:grpSpPr>
          <p:sp>
            <p:nvSpPr>
              <p:cNvPr id="5" name="4"/>
              <p:cNvSpPr/>
              <p:nvPr/>
            </p:nvSpPr>
            <p:spPr bwMode="auto">
              <a:xfrm>
                <a:off x="2498900" y="1880109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8" name="3"/>
              <p:cNvSpPr/>
              <p:nvPr/>
            </p:nvSpPr>
            <p:spPr bwMode="auto">
              <a:xfrm>
                <a:off x="3626639" y="2612292"/>
                <a:ext cx="451070" cy="45107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9" name="2"/>
              <p:cNvSpPr/>
              <p:nvPr/>
            </p:nvSpPr>
            <p:spPr bwMode="auto">
              <a:xfrm>
                <a:off x="2078023" y="2135680"/>
                <a:ext cx="225535" cy="225535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0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solidFill>
                <a:srgbClr val="4963A8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/>
              </a:bodyPr>
              <a:p>
                <a:pPr algn="ctr"/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1" name="5"/>
            <p:cNvSpPr/>
            <p:nvPr/>
          </p:nvSpPr>
          <p:spPr bwMode="auto">
            <a:xfrm>
              <a:off x="5823676" y="3746349"/>
              <a:ext cx="459700" cy="459700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4963A8"/>
            </a:solidFill>
            <a:ln>
              <a:noFill/>
            </a:ln>
          </p:spPr>
          <p:txBody>
            <a:bodyPr anchor="ctr"/>
            <a:p>
              <a:pPr algn="ctr"/>
              <a:endParaRPr>
                <a:latin typeface="+mn-ea"/>
                <a:ea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560" y="1335656"/>
            <a:ext cx="4215202" cy="3891951"/>
          </a:xfrm>
          <a:prstGeom prst="rect">
            <a:avLst/>
          </a:prstGeom>
          <a:blipFill rotWithShape="1">
            <a:blip r:embed="rId2"/>
            <a:srcRect/>
            <a:stretch>
              <a:fillRect t="-3540" b="-35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2594" y="1335656"/>
            <a:ext cx="2357032" cy="1795733"/>
          </a:xfrm>
          <a:prstGeom prst="rect">
            <a:avLst/>
          </a:prstGeom>
          <a:solidFill>
            <a:srgbClr val="49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2810" y="3455035"/>
            <a:ext cx="4102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四、去雾算法实践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96563" y="4502989"/>
            <a:ext cx="495035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56260" y="410210"/>
            <a:ext cx="11079480" cy="882650"/>
            <a:chOff x="876" y="646"/>
            <a:chExt cx="17448" cy="1390"/>
          </a:xfrm>
        </p:grpSpPr>
        <p:sp>
          <p:nvSpPr>
            <p:cNvPr id="9" name="矩形 8"/>
            <p:cNvSpPr/>
            <p:nvPr/>
          </p:nvSpPr>
          <p:spPr>
            <a:xfrm>
              <a:off x="876" y="646"/>
              <a:ext cx="17448" cy="1390"/>
            </a:xfrm>
            <a:prstGeom prst="rect">
              <a:avLst/>
            </a:prstGeom>
            <a:solidFill>
              <a:srgbClr val="49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6193" y="979"/>
              <a:ext cx="654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四、去雾算法实践对比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211695" y="3547745"/>
            <a:ext cx="13760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indent="127000" algn="l">
              <a:buClrTx/>
              <a:buSzTx/>
              <a:buFontTx/>
            </a:pPr>
            <a:r>
              <a:rPr 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Retinex</a:t>
            </a:r>
            <a:endParaRPr 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718310" y="1746250"/>
            <a:ext cx="8178165" cy="4551364"/>
            <a:chOff x="1115" y="3508"/>
            <a:chExt cx="12137" cy="6233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0" y="3508"/>
              <a:ext cx="3427" cy="2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文本框 99"/>
            <p:cNvSpPr txBox="1"/>
            <p:nvPr/>
          </p:nvSpPr>
          <p:spPr>
            <a:xfrm>
              <a:off x="1115" y="5839"/>
              <a:ext cx="1698" cy="5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127000"/>
              <a:r>
                <a:rPr lang="zh-CN" sz="2000" b="1">
                  <a:latin typeface="Times New Roman" panose="02020603050405020304" charset="0"/>
                  <a:ea typeface="宋体" panose="02010600030101010101" pitchFamily="2" charset="-122"/>
                </a:rPr>
                <a:t>暗通道</a:t>
              </a:r>
              <a:endParaRPr lang="zh-CN" altLang="en-US" sz="2000" b="1"/>
            </a:p>
          </p:txBody>
        </p:sp>
        <p:pic>
          <p:nvPicPr>
            <p:cNvPr id="29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4" y="3508"/>
              <a:ext cx="3402" cy="2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3" y="3508"/>
              <a:ext cx="3422" cy="2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0" y="6760"/>
              <a:ext cx="3428" cy="2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" y="6760"/>
              <a:ext cx="3394" cy="2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图片 27" descr="train结果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6" y="6760"/>
              <a:ext cx="3401" cy="226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5071" y="5894"/>
              <a:ext cx="2113" cy="5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 indent="127000" algn="l">
                <a:buClrTx/>
                <a:buSzTx/>
                <a:buFontTx/>
              </a:pPr>
              <a:r>
                <a:rPr lang="zh-CN" sz="20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同态滤波</a:t>
              </a:r>
              <a:endParaRPr 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15" y="9195"/>
              <a:ext cx="8000" cy="5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indent="127000" algn="l">
                <a:buClrTx/>
                <a:buSzTx/>
                <a:buFontTx/>
              </a:pPr>
              <a:r>
                <a:rPr lang="zh-CN" sz="20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高斯滤波</a:t>
              </a:r>
              <a:endParaRPr 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52" y="9195"/>
              <a:ext cx="8000" cy="5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indent="127000" algn="l">
                <a:buClrTx/>
                <a:buSzTx/>
                <a:buFontTx/>
              </a:pPr>
              <a:r>
                <a:rPr lang="zh-CN" sz="20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直方图均衡化</a:t>
              </a:r>
              <a:endParaRPr 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211695" y="5951855"/>
            <a:ext cx="17322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indent="127000" algn="l">
              <a:buClrTx/>
              <a:buSzTx/>
              <a:buFontTx/>
            </a:pPr>
            <a:r>
              <a:rPr 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暗通道先验</a:t>
            </a:r>
            <a:endParaRPr 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/>
          <p:nvPr/>
        </p:nvSpPr>
        <p:spPr>
          <a:xfrm>
            <a:off x="3898265" y="898525"/>
            <a:ext cx="4152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四、去雾算法实践对比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56260" y="410210"/>
            <a:ext cx="11079480" cy="882650"/>
            <a:chOff x="876" y="646"/>
            <a:chExt cx="17448" cy="1390"/>
          </a:xfrm>
        </p:grpSpPr>
        <p:sp>
          <p:nvSpPr>
            <p:cNvPr id="3" name="矩形 2"/>
            <p:cNvSpPr/>
            <p:nvPr/>
          </p:nvSpPr>
          <p:spPr>
            <a:xfrm>
              <a:off x="876" y="646"/>
              <a:ext cx="17448" cy="1390"/>
            </a:xfrm>
            <a:prstGeom prst="rect">
              <a:avLst/>
            </a:prstGeom>
            <a:solidFill>
              <a:srgbClr val="49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TextBox 6"/>
            <p:cNvSpPr txBox="1"/>
            <p:nvPr/>
          </p:nvSpPr>
          <p:spPr>
            <a:xfrm>
              <a:off x="6193" y="979"/>
              <a:ext cx="654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四、去雾算法实践对比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62785" y="1852295"/>
            <a:ext cx="8023886" cy="4366478"/>
            <a:chOff x="3166" y="3569"/>
            <a:chExt cx="12137" cy="6628"/>
          </a:xfrm>
        </p:grpSpPr>
        <p:pic>
          <p:nvPicPr>
            <p:cNvPr id="2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9" y="3584"/>
              <a:ext cx="3419" cy="2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2" y="3626"/>
              <a:ext cx="3408" cy="2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" y="3626"/>
              <a:ext cx="3387" cy="22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组合 6"/>
            <p:cNvGrpSpPr/>
            <p:nvPr/>
          </p:nvGrpSpPr>
          <p:grpSpPr>
            <a:xfrm>
              <a:off x="3166" y="6040"/>
              <a:ext cx="12137" cy="4157"/>
              <a:chOff x="3166" y="6040"/>
              <a:chExt cx="12137" cy="4157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1357" y="6072"/>
                <a:ext cx="2167" cy="6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lvl="0" indent="127000" algn="l">
                  <a:buClrTx/>
                  <a:buSzTx/>
                  <a:buFontTx/>
                </a:pPr>
                <a:r>
                  <a:rPr lang="zh-CN" sz="2000" b="1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Retinex</a:t>
                </a:r>
                <a:endParaRPr lang="zh-CN" sz="2000" b="1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3166" y="6040"/>
                <a:ext cx="12137" cy="4157"/>
                <a:chOff x="1115" y="5862"/>
                <a:chExt cx="12137" cy="4157"/>
              </a:xfrm>
            </p:grpSpPr>
            <p:sp>
              <p:nvSpPr>
                <p:cNvPr id="100" name="文本框 99"/>
                <p:cNvSpPr txBox="1"/>
                <p:nvPr/>
              </p:nvSpPr>
              <p:spPr>
                <a:xfrm>
                  <a:off x="1115" y="5862"/>
                  <a:ext cx="1698" cy="6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p>
                  <a:pPr indent="127000"/>
                  <a:r>
                    <a:rPr lang="zh-CN" sz="2000" b="1">
                      <a:latin typeface="Times New Roman" panose="02020603050405020304" charset="0"/>
                      <a:ea typeface="宋体" panose="02010600030101010101" pitchFamily="2" charset="-122"/>
                    </a:rPr>
                    <a:t>暗通道</a:t>
                  </a:r>
                  <a:endParaRPr lang="zh-CN" altLang="en-US" sz="2000" b="1"/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5071" y="5894"/>
                  <a:ext cx="2113" cy="6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p>
                  <a:pPr lvl="0" indent="127000" algn="l">
                    <a:buClrTx/>
                    <a:buSzTx/>
                    <a:buFontTx/>
                  </a:pPr>
                  <a:r>
                    <a:rPr lang="zh-CN" sz="2000" b="1">
                      <a:latin typeface="Times New Roman" panose="02020603050405020304" charset="0"/>
                      <a:ea typeface="宋体" panose="02010600030101010101" pitchFamily="2" charset="-122"/>
                      <a:sym typeface="+mn-ea"/>
                    </a:rPr>
                    <a:t>同态滤波</a:t>
                  </a:r>
                  <a:endParaRPr lang="zh-CN" sz="2000" b="1">
                    <a:latin typeface="Times New Roman" panose="02020603050405020304" charset="0"/>
                    <a:ea typeface="宋体" panose="02010600030101010101" pitchFamily="2" charset="-122"/>
                    <a:sym typeface="+mn-ea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1115" y="9195"/>
                  <a:ext cx="8000" cy="6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p>
                  <a:pPr lvl="0" indent="127000" algn="l">
                    <a:buClrTx/>
                    <a:buSzTx/>
                    <a:buFontTx/>
                  </a:pPr>
                  <a:r>
                    <a:rPr lang="zh-CN" sz="2000" b="1">
                      <a:latin typeface="Times New Roman" panose="02020603050405020304" charset="0"/>
                      <a:ea typeface="宋体" panose="02010600030101010101" pitchFamily="2" charset="-122"/>
                      <a:sym typeface="+mn-ea"/>
                    </a:rPr>
                    <a:t>高斯滤波</a:t>
                  </a:r>
                  <a:endParaRPr lang="zh-CN" sz="2000" b="1">
                    <a:latin typeface="Times New Roman" panose="02020603050405020304" charset="0"/>
                    <a:ea typeface="宋体" panose="02010600030101010101" pitchFamily="2" charset="-122"/>
                    <a:sym typeface="+mn-ea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5252" y="9380"/>
                  <a:ext cx="8000" cy="63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p>
                  <a:pPr lvl="0" indent="127000" algn="l">
                    <a:buClrTx/>
                    <a:buSzTx/>
                    <a:buFontTx/>
                  </a:pPr>
                  <a:r>
                    <a:rPr lang="zh-CN" sz="2000" b="1">
                      <a:latin typeface="Times New Roman" panose="02020603050405020304" charset="0"/>
                      <a:ea typeface="宋体" panose="02010600030101010101" pitchFamily="2" charset="-122"/>
                      <a:sym typeface="+mn-ea"/>
                    </a:rPr>
                    <a:t>直方图均衡化</a:t>
                  </a:r>
                  <a:endParaRPr lang="zh-CN" sz="2000" b="1">
                    <a:latin typeface="Times New Roman" panose="02020603050405020304" charset="0"/>
                    <a:ea typeface="宋体" panose="02010600030101010101" pitchFamily="2" charset="-122"/>
                    <a:sym typeface="+mn-ea"/>
                  </a:endParaRPr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11357" y="9373"/>
                <a:ext cx="2728" cy="6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lvl="0" indent="127000" algn="l">
                  <a:buClrTx/>
                  <a:buSzTx/>
                  <a:buFontTx/>
                </a:pPr>
                <a:r>
                  <a:rPr lang="zh-CN" sz="2000" b="1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暗通道先验</a:t>
                </a:r>
                <a:endParaRPr lang="zh-CN" sz="2000" b="1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</p:txBody>
          </p:sp>
          <p:pic>
            <p:nvPicPr>
              <p:cNvPr id="34" name="图片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9" y="6875"/>
                <a:ext cx="3384" cy="22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图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0" y="6948"/>
                <a:ext cx="3370" cy="22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图片 38" descr="pumpkins结果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77" y="6942"/>
                <a:ext cx="3437" cy="2292"/>
              </a:xfrm>
              <a:prstGeom prst="rect">
                <a:avLst/>
              </a:prstGeom>
            </p:spPr>
          </p:pic>
        </p:grpSp>
        <p:pic>
          <p:nvPicPr>
            <p:cNvPr id="5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8" y="3569"/>
              <a:ext cx="3419" cy="2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1" y="3611"/>
              <a:ext cx="3408" cy="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560" y="1335656"/>
            <a:ext cx="4215202" cy="3891951"/>
          </a:xfrm>
          <a:prstGeom prst="rect">
            <a:avLst/>
          </a:prstGeom>
          <a:blipFill rotWithShape="1">
            <a:blip r:embed="rId2"/>
            <a:srcRect/>
            <a:stretch>
              <a:fillRect t="-3540" b="-35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2594" y="1335656"/>
            <a:ext cx="2357032" cy="1795733"/>
          </a:xfrm>
          <a:prstGeom prst="rect">
            <a:avLst/>
          </a:prstGeom>
          <a:solidFill>
            <a:srgbClr val="49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2810" y="3455035"/>
            <a:ext cx="4102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一、各类去雾算法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96563" y="4502989"/>
            <a:ext cx="495035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/>
          <p:nvPr/>
        </p:nvSpPr>
        <p:spPr>
          <a:xfrm>
            <a:off x="3898265" y="898525"/>
            <a:ext cx="4152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四、去雾算法实践对比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56260" y="410210"/>
            <a:ext cx="11079480" cy="882650"/>
            <a:chOff x="876" y="646"/>
            <a:chExt cx="17448" cy="1390"/>
          </a:xfrm>
        </p:grpSpPr>
        <p:sp>
          <p:nvSpPr>
            <p:cNvPr id="3" name="矩形 2"/>
            <p:cNvSpPr/>
            <p:nvPr/>
          </p:nvSpPr>
          <p:spPr>
            <a:xfrm>
              <a:off x="876" y="646"/>
              <a:ext cx="17448" cy="1390"/>
            </a:xfrm>
            <a:prstGeom prst="rect">
              <a:avLst/>
            </a:prstGeom>
            <a:solidFill>
              <a:srgbClr val="49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Box 6"/>
            <p:cNvSpPr txBox="1"/>
            <p:nvPr/>
          </p:nvSpPr>
          <p:spPr>
            <a:xfrm>
              <a:off x="6193" y="979"/>
              <a:ext cx="654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四、去雾算法实践对比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746885" y="1823720"/>
            <a:ext cx="8697595" cy="40925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lvl="0" indent="266700" algn="l">
              <a:buClrTx/>
              <a:buSzTx/>
              <a:buFontTx/>
            </a:pPr>
            <a:r>
              <a:rPr 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暗通道先验算法还原图像视觉效果较好，</a:t>
            </a: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r>
              <a:rPr 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但还原图像整体变暗；</a:t>
            </a: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r>
              <a:rPr 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同态滤波较好地保存了图像原貌，</a:t>
            </a: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r>
              <a:rPr 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但在光照较暗的地方加强的细节不那么明显；</a:t>
            </a: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r>
              <a:rPr 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Retinex增强后的图像视觉效果好，去雾彻底，能保持图像原有的亮度，</a:t>
            </a: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r>
              <a:rPr 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但容易出现颜色失真；</a:t>
            </a: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r>
              <a:rPr 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高斯滤波对细节的还原效果不佳；</a:t>
            </a: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r>
              <a:rPr 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直方图均衡化算法还原前后图像对度变化明显，</a:t>
            </a: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indent="266700" algn="l">
              <a:buClrTx/>
              <a:buSzTx/>
              <a:buFontTx/>
            </a:pPr>
            <a:r>
              <a:rPr lang="zh-CN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但容易产生额外的噪点，对团雾周围增强效果差。</a:t>
            </a:r>
            <a:endParaRPr lang="zh-CN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6331" y="1979720"/>
            <a:ext cx="3319826" cy="2898560"/>
          </a:xfrm>
          <a:prstGeom prst="rect">
            <a:avLst/>
          </a:prstGeom>
          <a:blipFill rotWithShape="1">
            <a:blip r:embed="rId2"/>
            <a:srcRect/>
            <a:stretch>
              <a:fillRect l="-11409" r="-114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53401" y="2378676"/>
            <a:ext cx="379763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谢谢观赏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53401" y="3209673"/>
            <a:ext cx="410034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4000" spc="6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4000" spc="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32515" y="497150"/>
            <a:ext cx="627628" cy="5850384"/>
          </a:xfrm>
          <a:prstGeom prst="rect">
            <a:avLst/>
          </a:prstGeom>
          <a:solidFill>
            <a:srgbClr val="49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649" y="2015399"/>
            <a:ext cx="2419863" cy="2039016"/>
          </a:xfrm>
          <a:prstGeom prst="rect">
            <a:avLst/>
          </a:prstGeom>
          <a:solidFill>
            <a:srgbClr val="49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6"/>
          <p:cNvSpPr txBox="1"/>
          <p:nvPr/>
        </p:nvSpPr>
        <p:spPr>
          <a:xfrm>
            <a:off x="762635" y="2558415"/>
            <a:ext cx="24149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基于图像增强的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去雾算法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6225" y="0"/>
            <a:ext cx="81057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883150" y="1111250"/>
            <a:ext cx="6511925" cy="4892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通过图像增强技术突出图像细节，提升对比度，使之看起来更加清晰，这类算法的适用性较广。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具体的算法：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Retinex 算法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根据成像原理，消除了反射分量的影响，达到了图像增强去雾的效果；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直方图均衡化算法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使图像的像素分布更加均匀，放大了图像的细节；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偏微分方程算法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则是将图像视作一个偏微分方程，通过计算梯度场提高对比度；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小波变换算法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对图像进行分解，放大有用的部分。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649" y="2015399"/>
            <a:ext cx="2419863" cy="2039016"/>
          </a:xfrm>
          <a:prstGeom prst="rect">
            <a:avLst/>
          </a:prstGeom>
          <a:solidFill>
            <a:srgbClr val="49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6"/>
          <p:cNvSpPr txBox="1"/>
          <p:nvPr/>
        </p:nvSpPr>
        <p:spPr>
          <a:xfrm>
            <a:off x="789305" y="2558415"/>
            <a:ext cx="23666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基于图像复原的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l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去雾算法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6225" y="0"/>
            <a:ext cx="81057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883150" y="1111250"/>
            <a:ext cx="6511925" cy="4092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主要是基于大气散射物理学模型，通过对大量有雾图像和无雾图像进行观察总结，得到其中存在的一些映射关系，然后根据有雾图像的形成过程来进行逆运算，从而恢复清晰图像。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具体的算法：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暗通道先验去雾算法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，通过对大量无雾图像进行特征分析，找到了无雾图像与大气散射模型中某些参数的先验关系。该算法复杂度低，去雾效果好。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649" y="2015399"/>
            <a:ext cx="2419863" cy="2039016"/>
          </a:xfrm>
          <a:prstGeom prst="rect">
            <a:avLst/>
          </a:prstGeom>
          <a:solidFill>
            <a:srgbClr val="49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6"/>
          <p:cNvSpPr txBox="1"/>
          <p:nvPr/>
        </p:nvSpPr>
        <p:spPr>
          <a:xfrm>
            <a:off x="751205" y="2620010"/>
            <a:ext cx="24428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CNN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l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去雾算法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6225" y="0"/>
            <a:ext cx="81057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883150" y="1111250"/>
            <a:ext cx="6511925" cy="32918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使用 CNN 建立一个端到端的模型，通过有雾图像恢复出无雾图像。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目前使用神经网络进行去雾的算法主要有 2 种思路：使用 CNN 生成大气散射模型的某些参数，然后再根据大气散射模型来恢复无雾图像，或者使用 CNN 直接根据模糊图像生成无雾的清晰图像。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560" y="1335656"/>
            <a:ext cx="4215202" cy="3891951"/>
          </a:xfrm>
          <a:prstGeom prst="rect">
            <a:avLst/>
          </a:prstGeom>
          <a:blipFill rotWithShape="1">
            <a:blip r:embed="rId2"/>
            <a:srcRect/>
            <a:stretch>
              <a:fillRect t="-3540" b="-35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2594" y="1335656"/>
            <a:ext cx="2357032" cy="1795733"/>
          </a:xfrm>
          <a:prstGeom prst="rect">
            <a:avLst/>
          </a:prstGeom>
          <a:solidFill>
            <a:srgbClr val="496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2810" y="3455035"/>
            <a:ext cx="4102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二、经典去雾算法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96563" y="4502989"/>
            <a:ext cx="495035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271895" y="410845"/>
            <a:ext cx="5727700" cy="856138"/>
            <a:chOff x="11195" y="1050"/>
            <a:chExt cx="9020" cy="3360"/>
          </a:xfrm>
        </p:grpSpPr>
        <p:sp>
          <p:nvSpPr>
            <p:cNvPr id="3" name="矩形 2"/>
            <p:cNvSpPr/>
            <p:nvPr/>
          </p:nvSpPr>
          <p:spPr>
            <a:xfrm>
              <a:off x="11195" y="1050"/>
              <a:ext cx="9020" cy="3360"/>
            </a:xfrm>
            <a:prstGeom prst="rect">
              <a:avLst/>
            </a:prstGeom>
            <a:solidFill>
              <a:srgbClr val="49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91" y="2002"/>
              <a:ext cx="4681" cy="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同态滤波去雾法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TextBox 42"/>
          <p:cNvSpPr txBox="1"/>
          <p:nvPr/>
        </p:nvSpPr>
        <p:spPr>
          <a:xfrm>
            <a:off x="447040" y="1541145"/>
            <a:ext cx="5452110" cy="32918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一张图片看作照射光和反射光组成的，照射部分图像缓慢变化，属于低频；反射部分主要就是急剧变化的交界处/边缘，也就是高频部分。要想消除噪声，提高对比度，实际上就是衰减低频，增高高频，也就达到了图像增强的目的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6318885" y="1541145"/>
            <a:ext cx="5664200" cy="44926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1）原图f(x,y)=照射部分i(x,y)*反射部分r(x,y)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2）取对数 ln f(x,y)=ln i(x,y)+ln r(x,y)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3）傅里叶变化: F(x,y)=I(x,y)+R(x,y)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4）频域滤波选定函数H(x,y)：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H(x,y)F(x,y)=H(x,y)I(x,y)+H(x,y)R(x,y)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5）反傅里叶（反变换到空域）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6）取指数：输出图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9545" y="410845"/>
            <a:ext cx="5791200" cy="886460"/>
            <a:chOff x="85" y="3753"/>
            <a:chExt cx="9120" cy="3360"/>
          </a:xfrm>
        </p:grpSpPr>
        <p:sp>
          <p:nvSpPr>
            <p:cNvPr id="10" name="矩形 9"/>
            <p:cNvSpPr/>
            <p:nvPr/>
          </p:nvSpPr>
          <p:spPr>
            <a:xfrm>
              <a:off x="85" y="3753"/>
              <a:ext cx="9120" cy="3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11" name="TextBox 6"/>
            <p:cNvSpPr txBox="1"/>
            <p:nvPr/>
          </p:nvSpPr>
          <p:spPr>
            <a:xfrm>
              <a:off x="689" y="4563"/>
              <a:ext cx="6195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二、经典去雾算法实现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aphicFrame>
        <p:nvGraphicFramePr>
          <p:cNvPr id="-2147482623" name="对象 -2147482624"/>
          <p:cNvGraphicFramePr>
            <a:graphicFrameLocks noChangeAspect="1"/>
          </p:cNvGraphicFramePr>
          <p:nvPr/>
        </p:nvGraphicFramePr>
        <p:xfrm>
          <a:off x="6845935" y="4432935"/>
          <a:ext cx="3031490" cy="399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063750" imgH="266700" progId="Equation.AxMath">
                  <p:embed/>
                </p:oleObj>
              </mc:Choice>
              <mc:Fallback>
                <p:oleObj name="" r:id="rId2" imgW="2063750" imgH="266700" progId="Equation.AxMat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45935" y="4432935"/>
                        <a:ext cx="3031490" cy="3994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22" name="对象 -2147482623"/>
          <p:cNvGraphicFramePr>
            <a:graphicFrameLocks noChangeAspect="1"/>
          </p:cNvGraphicFramePr>
          <p:nvPr/>
        </p:nvGraphicFramePr>
        <p:xfrm>
          <a:off x="6318885" y="5224145"/>
          <a:ext cx="5856605" cy="42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4" imgW="3306445" imgH="236220" progId="Equation.AxMath">
                  <p:embed/>
                </p:oleObj>
              </mc:Choice>
              <mc:Fallback>
                <p:oleObj name="" r:id="rId4" imgW="3306445" imgH="236220" progId="Equation.AxMath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8885" y="5224145"/>
                        <a:ext cx="5856605" cy="4235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271895" y="410845"/>
            <a:ext cx="5727700" cy="856138"/>
            <a:chOff x="11195" y="1050"/>
            <a:chExt cx="9020" cy="3360"/>
          </a:xfrm>
        </p:grpSpPr>
        <p:sp>
          <p:nvSpPr>
            <p:cNvPr id="3" name="矩形 2"/>
            <p:cNvSpPr/>
            <p:nvPr/>
          </p:nvSpPr>
          <p:spPr>
            <a:xfrm>
              <a:off x="11195" y="1050"/>
              <a:ext cx="9020" cy="3360"/>
            </a:xfrm>
            <a:prstGeom prst="rect">
              <a:avLst/>
            </a:prstGeom>
            <a:solidFill>
              <a:srgbClr val="49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91" y="2002"/>
              <a:ext cx="4681" cy="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Retinex去雾法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TextBox 42"/>
          <p:cNvSpPr txBox="1"/>
          <p:nvPr/>
        </p:nvSpPr>
        <p:spPr>
          <a:xfrm>
            <a:off x="447040" y="1541145"/>
            <a:ext cx="5452110" cy="40925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Retinex理论的基础理论是物体的颜色是由物体对长波（红色）、中波（绿色）、短波（蓝色）光线的反射能力来决定的，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即色感一致性。不同于传统的线性、非线性的只能增强图像某一类特征的方法，Retinex可以在动态范围压缩、边缘增强和颜色恒常三个方面打到平衡，因此可以对各种不同类型的图像进行自适应的增强。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6303645" y="1541145"/>
            <a:ext cx="5664200" cy="4892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1）原图S(x,y)=反射部分R(x,y)*照射部分L(x,y)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2）去除照射部分（低频），只留下反射部分（高频/边缘）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3）输出图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4）令L(x,y)=中心环绕函数F(x,y)*S(x,y)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（c为高斯环绕高度，自己给定），F需满足条件：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9545" y="410845"/>
            <a:ext cx="5791200" cy="886460"/>
            <a:chOff x="85" y="3753"/>
            <a:chExt cx="9120" cy="3360"/>
          </a:xfrm>
        </p:grpSpPr>
        <p:sp>
          <p:nvSpPr>
            <p:cNvPr id="10" name="矩形 9"/>
            <p:cNvSpPr/>
            <p:nvPr/>
          </p:nvSpPr>
          <p:spPr>
            <a:xfrm>
              <a:off x="85" y="3753"/>
              <a:ext cx="9120" cy="3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Noto Serif CJK SC" panose="02020400000000000000" pitchFamily="18" charset="-122"/>
                <a:ea typeface="FZHei-B01S" panose="02010601030101010101" pitchFamily="2" charset="-122"/>
                <a:sym typeface="Noto Serif CJK SC" panose="02020400000000000000" pitchFamily="18" charset="-122"/>
              </a:endParaRPr>
            </a:p>
          </p:txBody>
        </p:sp>
        <p:sp>
          <p:nvSpPr>
            <p:cNvPr id="11" name="TextBox 6"/>
            <p:cNvSpPr txBox="1"/>
            <p:nvPr/>
          </p:nvSpPr>
          <p:spPr>
            <a:xfrm>
              <a:off x="689" y="4563"/>
              <a:ext cx="6195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二、经典去雾算法实现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aphicFrame>
        <p:nvGraphicFramePr>
          <p:cNvPr id="-2147482621" name="对象 -2147482622"/>
          <p:cNvGraphicFramePr>
            <a:graphicFrameLocks noChangeAspect="1"/>
          </p:cNvGraphicFramePr>
          <p:nvPr/>
        </p:nvGraphicFramePr>
        <p:xfrm>
          <a:off x="7640320" y="3106420"/>
          <a:ext cx="282702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919605" imgH="381000" progId="Equation.AxMath">
                  <p:embed/>
                </p:oleObj>
              </mc:Choice>
              <mc:Fallback>
                <p:oleObj name="" r:id="rId2" imgW="1919605" imgH="381000" progId="Equation.AxMat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40320" y="3106420"/>
                        <a:ext cx="2827020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712585" y="3927475"/>
          <a:ext cx="1988820" cy="643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1082675" imgH="340995" progId="Equation.AxMath">
                  <p:embed/>
                </p:oleObj>
              </mc:Choice>
              <mc:Fallback>
                <p:oleObj name="" r:id="rId4" imgW="1082675" imgH="340995" progId="Equation.AxMath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12585" y="3927475"/>
                        <a:ext cx="1988820" cy="6432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9" name="对象 -2147482620"/>
          <p:cNvGraphicFramePr>
            <a:graphicFrameLocks noChangeAspect="1"/>
          </p:cNvGraphicFramePr>
          <p:nvPr/>
        </p:nvGraphicFramePr>
        <p:xfrm>
          <a:off x="6712585" y="5233670"/>
          <a:ext cx="1975485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6" imgW="1244600" imgH="358775" progId="Equation.AxMath">
                  <p:embed/>
                </p:oleObj>
              </mc:Choice>
              <mc:Fallback>
                <p:oleObj name="" r:id="rId6" imgW="1244600" imgH="358775" progId="Equation.AxMath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12585" y="5233670"/>
                        <a:ext cx="1975485" cy="572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8" name="对象 -2147482619"/>
          <p:cNvGraphicFramePr>
            <a:graphicFrameLocks noChangeAspect="1"/>
          </p:cNvGraphicFramePr>
          <p:nvPr/>
        </p:nvGraphicFramePr>
        <p:xfrm>
          <a:off x="7640320" y="5980430"/>
          <a:ext cx="3259455" cy="37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8" imgW="1819910" imgH="207010" progId="Equation.AxMath">
                  <p:embed/>
                </p:oleObj>
              </mc:Choice>
              <mc:Fallback>
                <p:oleObj name="" r:id="rId8" imgW="1819910" imgH="207010" progId="Equation.AxMath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40320" y="5980430"/>
                        <a:ext cx="3259455" cy="3708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ags/tag1.xml><?xml version="1.0" encoding="utf-8"?>
<p:tagLst xmlns:p="http://schemas.openxmlformats.org/presentationml/2006/main">
  <p:tag name="ISLIDE.DIAGRAM" val="0303f056-f6ef-4406-8009-c90050541b5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4005</Words>
  <Application>WPS 演示</Application>
  <PresentationFormat>宽屏</PresentationFormat>
  <Paragraphs>321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64" baseType="lpstr">
      <vt:lpstr>Arial</vt:lpstr>
      <vt:lpstr>宋体</vt:lpstr>
      <vt:lpstr>Wingdings</vt:lpstr>
      <vt:lpstr>微软雅黑</vt:lpstr>
      <vt:lpstr>思源黑体 CN Heavy</vt:lpstr>
      <vt:lpstr>黑体</vt:lpstr>
      <vt:lpstr>Source Han Sans CN Normal</vt:lpstr>
      <vt:lpstr>Yu Gothic UI Semilight</vt:lpstr>
      <vt:lpstr>Noto Serif CJK SC</vt:lpstr>
      <vt:lpstr>FZHei-B01S</vt:lpstr>
      <vt:lpstr>方正黑体简体</vt:lpstr>
      <vt:lpstr>Gill Sans</vt:lpstr>
      <vt:lpstr>Microsoft YaHei Regular</vt:lpstr>
      <vt:lpstr>等线</vt:lpstr>
      <vt:lpstr>Arial Unicode MS</vt:lpstr>
      <vt:lpstr>等线 Light</vt:lpstr>
      <vt:lpstr>Calibri</vt:lpstr>
      <vt:lpstr>Calibri Light</vt:lpstr>
      <vt:lpstr>Gill Sans MT</vt:lpstr>
      <vt:lpstr>Times New Roman</vt:lpstr>
      <vt:lpstr>Century Gothic</vt:lpstr>
      <vt:lpstr>Verdana</vt:lpstr>
      <vt:lpstr>Cambria Math</vt:lpstr>
      <vt:lpstr>Courier New</vt:lpstr>
      <vt:lpstr>Arial</vt:lpstr>
      <vt:lpstr>Office 主题​​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风1383301033</cp:lastModifiedBy>
  <cp:revision>50</cp:revision>
  <dcterms:created xsi:type="dcterms:W3CDTF">2020-02-28T09:13:00Z</dcterms:created>
  <dcterms:modified xsi:type="dcterms:W3CDTF">2021-11-28T15:29:34Z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v1.0_mb_pQzIEODkE5dyNjgFDpJPHw==</vt:lpwstr>
  </property>
  <property fmtid="{D5CDD505-2E9C-101B-9397-08002B2CF9AE}" pid="4" name="ICV">
    <vt:lpwstr>697362EDB23040B0AE4FC810FDCC2B56</vt:lpwstr>
  </property>
</Properties>
</file>